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16"/>
  </p:notesMasterIdLst>
  <p:sldIdLst>
    <p:sldId id="256" r:id="rId2"/>
    <p:sldId id="259" r:id="rId3"/>
    <p:sldId id="262" r:id="rId4"/>
    <p:sldId id="264" r:id="rId5"/>
    <p:sldId id="265" r:id="rId6"/>
    <p:sldId id="267" r:id="rId7"/>
    <p:sldId id="269" r:id="rId8"/>
    <p:sldId id="270" r:id="rId9"/>
    <p:sldId id="271" r:id="rId10"/>
    <p:sldId id="272" r:id="rId11"/>
    <p:sldId id="273" r:id="rId12"/>
    <p:sldId id="274" r:id="rId13"/>
    <p:sldId id="275" r:id="rId14"/>
    <p:sldId id="268" r:id="rId15"/>
  </p:sldIdLst>
  <p:sldSz cx="9144000" cy="5143500" type="screen16x9"/>
  <p:notesSz cx="7023100" cy="9309100"/>
  <p:embeddedFontLst>
    <p:embeddedFont>
      <p:font typeface="Roboto Medium" charset="0"/>
      <p:regular r:id="rId17"/>
      <p:bold r:id="rId18"/>
      <p:italic r:id="rId19"/>
      <p:boldItalic r:id="rId20"/>
    </p:embeddedFont>
    <p:embeddedFont>
      <p:font typeface="Calibri" pitchFamily="34" charset="0"/>
      <p:regular r:id="rId21"/>
      <p:bold r:id="rId22"/>
      <p:italic r:id="rId23"/>
      <p:boldItalic r:id="rId24"/>
    </p:embeddedFont>
    <p:embeddedFont>
      <p:font typeface="Roboto" charset="0"/>
      <p:regular r:id="rId25"/>
      <p:bold r:id="rId26"/>
      <p:italic r:id="rId27"/>
      <p:boldItalic r:id="rId28"/>
    </p:embeddedFont>
  </p:embeddedFontLst>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2079" autoAdjust="0"/>
  </p:normalViewPr>
  <p:slideViewPr>
    <p:cSldViewPr>
      <p:cViewPr varScale="1">
        <p:scale>
          <a:sx n="79" d="100"/>
          <a:sy n="79" d="100"/>
        </p:scale>
        <p:origin x="-1116" y="-9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Google Shape;3;n"/>
          <p:cNvSpPr txBox="1">
            <a:spLocks noGrp="1"/>
          </p:cNvSpPr>
          <p:nvPr>
            <p:ph type="hdr" idx="2"/>
          </p:nvPr>
        </p:nvSpPr>
        <p:spPr bwMode="auto">
          <a:xfrm>
            <a:off x="0"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5" name="Google Shape;4;n"/>
          <p:cNvSpPr txBox="1">
            <a:spLocks noGrp="1"/>
          </p:cNvSpPr>
          <p:nvPr>
            <p:ph type="dt" idx="10"/>
          </p:nvPr>
        </p:nvSpPr>
        <p:spPr bwMode="auto">
          <a:xfrm>
            <a:off x="3978275"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lgn="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6" name="Google Shape;5;n"/>
          <p:cNvSpPr>
            <a:spLocks noGrp="1" noRot="1" noChangeAspect="1"/>
          </p:cNvSpPr>
          <p:nvPr>
            <p:ph type="sldImg" idx="3"/>
          </p:nvPr>
        </p:nvSpPr>
        <p:spPr bwMode="auto">
          <a:xfrm>
            <a:off x="407988" y="698500"/>
            <a:ext cx="6207125" cy="3490913"/>
          </a:xfrm>
          <a:custGeom>
            <a:avLst/>
            <a:gdLst>
              <a:gd name="T0" fmla="*/ 0 w 120000"/>
              <a:gd name="T1" fmla="*/ 0 h 120000"/>
              <a:gd name="T2" fmla="*/ 120000 w 120000"/>
              <a:gd name="T3" fmla="*/ 120000 h 120000"/>
            </a:gdLst>
            <a:ahLst/>
            <a:cxnLst/>
            <a:rect l="T0" t="T1" r="T2" b="T3"/>
            <a:pathLst>
              <a:path w="120000" h="120000" extrusionOk="0">
                <a:moveTo>
                  <a:pt x="0" y="0"/>
                </a:moveTo>
                <a:lnTo>
                  <a:pt x="120000" y="0"/>
                </a:lnTo>
                <a:lnTo>
                  <a:pt x="120000" y="120000"/>
                </a:lnTo>
                <a:lnTo>
                  <a:pt x="0" y="120000"/>
                </a:lnTo>
                <a:close/>
              </a:path>
            </a:pathLst>
          </a:custGeom>
          <a:noFill/>
          <a:ln w="12700">
            <a:solidFill>
              <a:srgbClr val="000000"/>
            </a:solidFill>
            <a:round/>
            <a:headEnd type="none" w="sm" len="sm"/>
            <a:tailEnd type="none" w="sm" len="sm"/>
          </a:ln>
        </p:spPr>
      </p:sp>
      <p:sp>
        <p:nvSpPr>
          <p:cNvPr id="33797" name="Google Shape;6;n"/>
          <p:cNvSpPr txBox="1">
            <a:spLocks noGrp="1"/>
          </p:cNvSpPr>
          <p:nvPr>
            <p:ph type="body" idx="1"/>
          </p:nvPr>
        </p:nvSpPr>
        <p:spPr bwMode="auto">
          <a:xfrm>
            <a:off x="701675" y="4421188"/>
            <a:ext cx="5619750" cy="4189412"/>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p>
            <a:pPr lvl="0"/>
            <a:endParaRPr lang="en-US" smtClean="0">
              <a:sym typeface="Arial" charset="0"/>
            </a:endParaRPr>
          </a:p>
        </p:txBody>
      </p:sp>
      <p:sp>
        <p:nvSpPr>
          <p:cNvPr id="33798" name="Google Shape;7;n"/>
          <p:cNvSpPr txBox="1">
            <a:spLocks noGrp="1"/>
          </p:cNvSpPr>
          <p:nvPr>
            <p:ph type="ftr" idx="11"/>
          </p:nvPr>
        </p:nvSpPr>
        <p:spPr bwMode="auto">
          <a:xfrm>
            <a:off x="0"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9" name="Google Shape;8;n"/>
          <p:cNvSpPr txBox="1">
            <a:spLocks noGrp="1"/>
          </p:cNvSpPr>
          <p:nvPr>
            <p:ph type="sldNum" idx="12"/>
          </p:nvPr>
        </p:nvSpPr>
        <p:spPr bwMode="auto">
          <a:xfrm>
            <a:off x="3978275"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lgn="r">
              <a:buClr>
                <a:srgbClr val="000000"/>
              </a:buClr>
              <a:buFont typeface="Arial" charset="0"/>
              <a:buNone/>
              <a:defRPr sz="1200">
                <a:latin typeface="Calibri" pitchFamily="34" charset="0"/>
                <a:cs typeface="Calibri" pitchFamily="34" charset="0"/>
                <a:sym typeface="Calibri" pitchFamily="34" charset="0"/>
              </a:defRPr>
            </a:lvl1pPr>
          </a:lstStyle>
          <a:p>
            <a:fld id="{2D87545C-6AFF-4681-B791-5CB3AC5F5F53}" type="slidenum">
              <a:rPr lang="en-CA"/>
              <a:pPr/>
              <a:t>‹#›</a:t>
            </a:fld>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marL="742950" lvl="1" indent="-28575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marL="1143000" lvl="2"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marL="1600200" lvl="3"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marL="2057400" lvl="4"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05;p1:notes"/>
          <p:cNvSpPr>
            <a:spLocks noGrp="1" noRot="1" noChangeAspect="1" noTextEdit="1"/>
          </p:cNvSpPr>
          <p:nvPr>
            <p:ph type="sldImg" idx="2"/>
          </p:nvPr>
        </p:nvSpPr>
        <p:spPr>
          <a:noFill/>
          <a:ln cap="flat"/>
        </p:spPr>
      </p:sp>
      <p:sp>
        <p:nvSpPr>
          <p:cNvPr id="34819" name="Google Shape;206;p1:notes"/>
          <p:cNvSpPr txBox="1">
            <a:spLocks noGrp="1"/>
          </p:cNvSpPr>
          <p:nvPr>
            <p:ph type="body" idx="1"/>
          </p:nvPr>
        </p:nvSpPr>
        <p:spPr>
          <a:noFill/>
          <a:ln/>
        </p:spPr>
        <p:txBody>
          <a:bodyPr/>
          <a:lstStyle/>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34820" name="Google Shape;207;p1:notes"/>
          <p:cNvSpPr>
            <a:spLocks noGrp="1"/>
          </p:cNvSpPr>
          <p:nvPr>
            <p:ph type="sldNum" sz="quarter" idx="12"/>
          </p:nvPr>
        </p:nvSpPr>
        <p:spPr>
          <a:noFill/>
        </p:spPr>
        <p:txBody>
          <a:bodyPr/>
          <a:lstStyle/>
          <a:p>
            <a:fld id="{FB54A0A7-1D4C-4CE7-AF94-AA61E0EADEB7}" type="slidenum">
              <a:rPr lang="en-CA" sz="1400">
                <a:latin typeface="Arial" charset="0"/>
                <a:cs typeface="Arial" charset="0"/>
                <a:sym typeface="Arial" charset="0"/>
              </a:rPr>
              <a:pPr/>
              <a:t>1</a:t>
            </a:fld>
            <a:endParaRPr lang="en-US" sz="1400">
              <a:latin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CA" sz="1700" smtClean="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smtClean="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smtClean="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10</a:t>
            </a:fld>
            <a:endParaRPr lang="en-US" sz="1400">
              <a:latin typeface="Arial" charset="0"/>
              <a:cs typeface="Arial" charset="0"/>
              <a:sym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277;p3:notes"/>
          <p:cNvSpPr>
            <a:spLocks noGrp="1" noRot="1" noChangeAspect="1" noTextEdit="1"/>
          </p:cNvSpPr>
          <p:nvPr>
            <p:ph type="sldImg" idx="2"/>
          </p:nvPr>
        </p:nvSpPr>
        <p:spPr>
          <a:noFill/>
          <a:ln cap="flat"/>
        </p:spPr>
      </p:sp>
      <p:sp>
        <p:nvSpPr>
          <p:cNvPr id="46083" name="Google Shape;278;p3:notes"/>
          <p:cNvSpPr txBox="1">
            <a:spLocks noGrp="1"/>
          </p:cNvSpPr>
          <p:nvPr>
            <p:ph type="body" idx="1"/>
          </p:nvPr>
        </p:nvSpPr>
        <p:spPr>
          <a:noFill/>
          <a:ln/>
        </p:spPr>
        <p:txBody>
          <a:bodyPr/>
          <a:lstStyle/>
          <a:p>
            <a:pPr marL="0" indent="0" eaLnBrk="1" hangingPunct="1">
              <a:buSzPts val="1400"/>
            </a:pPr>
            <a:r>
              <a:rPr lang="en-US" sz="1700" smtClean="0">
                <a:latin typeface="Calibri" pitchFamily="34" charset="0"/>
                <a:cs typeface="Calibri" pitchFamily="34" charset="0"/>
                <a:sym typeface="Calibri" pitchFamily="34" charset="0"/>
              </a:rPr>
              <a:t>What is the paper about ?</a:t>
            </a:r>
          </a:p>
          <a:p>
            <a:pPr marL="0" indent="0" eaLnBrk="1" hangingPunct="1">
              <a:buSzPts val="1400"/>
            </a:pPr>
            <a:r>
              <a:rPr lang="en-US" sz="1700" smtClean="0">
                <a:latin typeface="Calibri" pitchFamily="34" charset="0"/>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r>
              <a:rPr lang="en-CA" sz="1800" smtClean="0">
                <a:latin typeface="Roboto" charset="0"/>
                <a:cs typeface="Arial" charset="0"/>
                <a:sym typeface="Roboto" charset="0"/>
              </a:rPr>
              <a:t>Problem Researcher try to solve ?</a:t>
            </a:r>
          </a:p>
          <a:p>
            <a:pPr marL="0" indent="0" eaLnBrk="1" hangingPunct="1">
              <a:buSzPts val="1400"/>
            </a:pPr>
            <a:r>
              <a:rPr lang="en-CA" sz="1800" smtClean="0">
                <a:latin typeface="Roboto" charset="0"/>
                <a:ea typeface="Roboto" charset="0"/>
                <a:cs typeface="Roboto" charset="0"/>
                <a:sym typeface="Roboto" charset="0"/>
              </a:rPr>
              <a:t>-&gt;</a:t>
            </a:r>
            <a:r>
              <a:rPr lang="en-US" sz="1700" smtClean="0">
                <a:latin typeface="Calibri" pitchFamily="34" charset="0"/>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binarized neural network to be hardwarecompatible and implements it on Xilinx FPGA. The system is targeted on Xilinx Zynq ZC706 and also on Virtex 7FPGA. It supports the rate of 60 framesper seconds.</a:t>
            </a:r>
          </a:p>
          <a:p>
            <a:pPr marL="0" indent="0" eaLnBrk="1" hangingPunct="1">
              <a:buSzPts val="1400"/>
            </a:pPr>
            <a:endParaRPr lang="en-US" sz="1700" smtClean="0">
              <a:latin typeface="Calibri" pitchFamily="34" charset="0"/>
              <a:cs typeface="Calibri" pitchFamily="34" charset="0"/>
              <a:sym typeface="Calibri" pitchFamily="34" charset="0"/>
            </a:endParaRPr>
          </a:p>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46084" name="Google Shape;279;p3:notes"/>
          <p:cNvSpPr>
            <a:spLocks noGrp="1"/>
          </p:cNvSpPr>
          <p:nvPr>
            <p:ph type="sldNum" sz="quarter" idx="12"/>
          </p:nvPr>
        </p:nvSpPr>
        <p:spPr>
          <a:noFill/>
        </p:spPr>
        <p:txBody>
          <a:bodyPr/>
          <a:lstStyle/>
          <a:p>
            <a:fld id="{44CE6131-7430-4F35-B6DD-F037B807D1CA}" type="slidenum">
              <a:rPr lang="en-CA" sz="1400">
                <a:latin typeface="Arial" charset="0"/>
                <a:cs typeface="Arial" charset="0"/>
                <a:sym typeface="Arial" charset="0"/>
              </a:rPr>
              <a:pPr/>
              <a:t>11</a:t>
            </a:fld>
            <a:endParaRPr lang="en-US" sz="1400">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7;p3:notes"/>
          <p:cNvSpPr>
            <a:spLocks noGrp="1" noRot="1" noChangeAspect="1" noTextEdit="1"/>
          </p:cNvSpPr>
          <p:nvPr>
            <p:ph type="sldImg" idx="2"/>
          </p:nvPr>
        </p:nvSpPr>
        <p:spPr>
          <a:noFill/>
          <a:ln cap="flat"/>
        </p:spPr>
      </p:sp>
      <p:sp>
        <p:nvSpPr>
          <p:cNvPr id="47107" name="Google Shape;278;p3:notes"/>
          <p:cNvSpPr txBox="1">
            <a:spLocks noGrp="1"/>
          </p:cNvSpPr>
          <p:nvPr>
            <p:ph type="body" idx="1"/>
          </p:nvPr>
        </p:nvSpPr>
        <p:spPr>
          <a:noFill/>
          <a:ln/>
        </p:spPr>
        <p:txBody>
          <a:bodyPr/>
          <a:lstStyle/>
          <a:p>
            <a:pPr marL="0" indent="0" eaLnBrk="1" hangingPunct="1">
              <a:buSzPts val="1400"/>
            </a:pPr>
            <a:r>
              <a:rPr lang="en-CA" sz="1700" smtClean="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smtClean="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smtClean="0">
              <a:latin typeface="Calibri" pitchFamily="34" charset="0"/>
              <a:cs typeface="Calibri" pitchFamily="34" charset="0"/>
              <a:sym typeface="Calibri" pitchFamily="34" charset="0"/>
            </a:endParaRPr>
          </a:p>
        </p:txBody>
      </p:sp>
      <p:sp>
        <p:nvSpPr>
          <p:cNvPr id="47108" name="Google Shape;279;p3:notes"/>
          <p:cNvSpPr>
            <a:spLocks noGrp="1"/>
          </p:cNvSpPr>
          <p:nvPr>
            <p:ph type="sldNum" sz="quarter" idx="12"/>
          </p:nvPr>
        </p:nvSpPr>
        <p:spPr>
          <a:noFill/>
        </p:spPr>
        <p:txBody>
          <a:bodyPr/>
          <a:lstStyle/>
          <a:p>
            <a:fld id="{2C0C5C7A-529A-4B9A-B310-9DFC9651E839}" type="slidenum">
              <a:rPr lang="en-CA" sz="1400">
                <a:latin typeface="Arial" charset="0"/>
                <a:cs typeface="Arial" charset="0"/>
                <a:sym typeface="Arial" charset="0"/>
              </a:rPr>
              <a:pPr/>
              <a:t>12</a:t>
            </a:fld>
            <a:endParaRPr lang="en-US" sz="1400">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Google Shape;277;p3:notes"/>
          <p:cNvSpPr>
            <a:spLocks noGrp="1" noRot="1" noChangeAspect="1" noTextEdit="1"/>
          </p:cNvSpPr>
          <p:nvPr>
            <p:ph type="sldImg" idx="2"/>
          </p:nvPr>
        </p:nvSpPr>
        <p:spPr>
          <a:noFill/>
          <a:ln cap="flat"/>
        </p:spPr>
      </p:sp>
      <p:sp>
        <p:nvSpPr>
          <p:cNvPr id="48131" name="Google Shape;278;p3:notes"/>
          <p:cNvSpPr txBox="1">
            <a:spLocks noGrp="1"/>
          </p:cNvSpPr>
          <p:nvPr>
            <p:ph type="body" idx="1"/>
          </p:nvPr>
        </p:nvSpPr>
        <p:spPr>
          <a:noFill/>
          <a:ln/>
        </p:spPr>
        <p:txBody>
          <a:bodyPr/>
          <a:lstStyle/>
          <a:p>
            <a:pPr marL="0" indent="0" eaLnBrk="1" hangingPunct="1">
              <a:buSzPts val="1400"/>
            </a:pPr>
            <a:r>
              <a:rPr lang="en-CA" sz="1700" smtClean="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smtClean="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smtClean="0">
              <a:latin typeface="Calibri" pitchFamily="34" charset="0"/>
              <a:cs typeface="Calibri" pitchFamily="34" charset="0"/>
              <a:sym typeface="Calibri" pitchFamily="34" charset="0"/>
            </a:endParaRPr>
          </a:p>
        </p:txBody>
      </p:sp>
      <p:sp>
        <p:nvSpPr>
          <p:cNvPr id="48132" name="Google Shape;279;p3:notes"/>
          <p:cNvSpPr>
            <a:spLocks noGrp="1"/>
          </p:cNvSpPr>
          <p:nvPr>
            <p:ph type="sldNum" sz="quarter" idx="12"/>
          </p:nvPr>
        </p:nvSpPr>
        <p:spPr>
          <a:noFill/>
        </p:spPr>
        <p:txBody>
          <a:bodyPr/>
          <a:lstStyle/>
          <a:p>
            <a:fld id="{8770AF6B-8231-464F-B0BC-B64A7AFDB270}" type="slidenum">
              <a:rPr lang="en-CA" sz="1400">
                <a:latin typeface="Arial" charset="0"/>
                <a:cs typeface="Arial" charset="0"/>
                <a:sym typeface="Arial" charset="0"/>
              </a:rPr>
              <a:pPr/>
              <a:t>13</a:t>
            </a:fld>
            <a:endParaRPr lang="en-US" sz="1400">
              <a:latin typeface="Arial" charset="0"/>
              <a:cs typeface="Arial"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4" name="Google Shape;277;p3:notes"/>
          <p:cNvSpPr>
            <a:spLocks noGrp="1" noRot="1" noChangeAspect="1" noTextEdit="1"/>
          </p:cNvSpPr>
          <p:nvPr>
            <p:ph type="sldImg" idx="2"/>
          </p:nvPr>
        </p:nvSpPr>
        <p:spPr>
          <a:noFill/>
          <a:ln cap="flat"/>
        </p:spPr>
      </p:sp>
      <p:sp>
        <p:nvSpPr>
          <p:cNvPr id="49155" name="Google Shape;278;p3:notes"/>
          <p:cNvSpPr txBox="1">
            <a:spLocks noGrp="1"/>
          </p:cNvSpPr>
          <p:nvPr>
            <p:ph type="body" idx="1"/>
          </p:nvPr>
        </p:nvSpPr>
        <p:spPr>
          <a:noFill/>
          <a:ln/>
        </p:spPr>
        <p:txBody>
          <a:bodyPr/>
          <a:lstStyle/>
          <a:p>
            <a:pPr marL="0" indent="0" eaLnBrk="1" hangingPunct="1">
              <a:buSzPts val="1400"/>
            </a:pPr>
            <a:r>
              <a:rPr lang="en-US" sz="1700" smtClean="0">
                <a:latin typeface="Calibri" pitchFamily="34" charset="0"/>
                <a:cs typeface="Calibri" pitchFamily="34" charset="0"/>
                <a:sym typeface="Calibri" pitchFamily="34" charset="0"/>
              </a:rPr>
              <a:t>A field-programmable gate array (FPGA) is a type of integrated circuit that can be programmed or reprogrammed  after manufacturing. It consists of an array of programmable logic block and interconnects that can be configured to perform various digital functions. 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49156" name="Google Shape;279;p3:notes"/>
          <p:cNvSpPr>
            <a:spLocks noGrp="1"/>
          </p:cNvSpPr>
          <p:nvPr>
            <p:ph type="sldNum" sz="quarter" idx="12"/>
          </p:nvPr>
        </p:nvSpPr>
        <p:spPr>
          <a:noFill/>
        </p:spPr>
        <p:txBody>
          <a:bodyPr/>
          <a:lstStyle/>
          <a:p>
            <a:fld id="{C9DF3597-D816-4BD8-89BB-EDDDF94D0079}" type="slidenum">
              <a:rPr lang="en-CA" sz="1400">
                <a:latin typeface="Arial" charset="0"/>
                <a:cs typeface="Arial" charset="0"/>
                <a:sym typeface="Arial" charset="0"/>
              </a:rPr>
              <a:pPr/>
              <a:t>14</a:t>
            </a:fld>
            <a:endParaRPr lang="en-US" sz="1400">
              <a:latin typeface="Arial" charset="0"/>
              <a:cs typeface="Arial" charset="0"/>
              <a:sym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39;p4:notes"/>
          <p:cNvSpPr>
            <a:spLocks noGrp="1" noRot="1" noChangeAspect="1" noTextEdit="1"/>
          </p:cNvSpPr>
          <p:nvPr>
            <p:ph type="sldImg" idx="2"/>
          </p:nvPr>
        </p:nvSpPr>
        <p:spPr>
          <a:noFill/>
          <a:ln cap="flat"/>
        </p:spPr>
      </p:sp>
      <p:sp>
        <p:nvSpPr>
          <p:cNvPr id="35843" name="Google Shape;240;p4:notes"/>
          <p:cNvSpPr txBox="1">
            <a:spLocks noGrp="1"/>
          </p:cNvSpPr>
          <p:nvPr>
            <p:ph type="body" idx="1"/>
          </p:nvPr>
        </p:nvSpPr>
        <p:spPr>
          <a:noFill/>
          <a:ln/>
        </p:spPr>
        <p:txBody>
          <a:bodyPr/>
          <a:lstStyle/>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35844" name="Google Shape;241;p4:notes"/>
          <p:cNvSpPr>
            <a:spLocks noGrp="1"/>
          </p:cNvSpPr>
          <p:nvPr>
            <p:ph type="sldNum" sz="quarter" idx="12"/>
          </p:nvPr>
        </p:nvSpPr>
        <p:spPr>
          <a:noFill/>
        </p:spPr>
        <p:txBody>
          <a:bodyPr/>
          <a:lstStyle/>
          <a:p>
            <a:fld id="{E389993C-92BC-49A3-8341-025743ADEAC9}" type="slidenum">
              <a:rPr lang="en-CA" sz="1400">
                <a:latin typeface="Arial" charset="0"/>
                <a:cs typeface="Arial" charset="0"/>
                <a:sym typeface="Arial" charset="0"/>
              </a:rPr>
              <a:pPr/>
              <a:t>2</a:t>
            </a:fld>
            <a:endParaRPr lang="en-US" sz="1400">
              <a:latin typeface="Arial" charset="0"/>
              <a:cs typeface="Arial" charset="0"/>
              <a:sym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77;p3:notes"/>
          <p:cNvSpPr>
            <a:spLocks noGrp="1" noRot="1" noChangeAspect="1" noTextEdit="1"/>
          </p:cNvSpPr>
          <p:nvPr>
            <p:ph type="sldImg" idx="2"/>
          </p:nvPr>
        </p:nvSpPr>
        <p:spPr>
          <a:noFill/>
          <a:ln cap="flat"/>
        </p:spPr>
      </p:sp>
      <p:sp>
        <p:nvSpPr>
          <p:cNvPr id="37891" name="Google Shape;278;p3:notes"/>
          <p:cNvSpPr txBox="1">
            <a:spLocks noGrp="1"/>
          </p:cNvSpPr>
          <p:nvPr>
            <p:ph type="body" idx="1"/>
          </p:nvPr>
        </p:nvSpPr>
        <p:spPr>
          <a:noFill/>
          <a:ln/>
        </p:spPr>
        <p:txBody>
          <a:bodyPr/>
          <a:lstStyle/>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37892" name="Google Shape;279;p3:notes"/>
          <p:cNvSpPr>
            <a:spLocks noGrp="1"/>
          </p:cNvSpPr>
          <p:nvPr>
            <p:ph type="sldNum" sz="quarter" idx="12"/>
          </p:nvPr>
        </p:nvSpPr>
        <p:spPr>
          <a:noFill/>
        </p:spPr>
        <p:txBody>
          <a:bodyPr/>
          <a:lstStyle/>
          <a:p>
            <a:fld id="{92C99A56-E8CF-4323-802F-D747772DA0CA}" type="slidenum">
              <a:rPr lang="en-CA" sz="1400">
                <a:latin typeface="Arial" charset="0"/>
                <a:cs typeface="Arial" charset="0"/>
                <a:sym typeface="Arial" charset="0"/>
              </a:rPr>
              <a:pPr/>
              <a:t>3</a:t>
            </a:fld>
            <a:endParaRPr lang="en-US" sz="1400">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7;p3:notes"/>
          <p:cNvSpPr>
            <a:spLocks noGrp="1" noRot="1" noChangeAspect="1" noTextEdit="1"/>
          </p:cNvSpPr>
          <p:nvPr>
            <p:ph type="sldImg" idx="2"/>
          </p:nvPr>
        </p:nvSpPr>
        <p:spPr>
          <a:noFill/>
          <a:ln cap="flat"/>
        </p:spPr>
      </p:sp>
      <p:sp>
        <p:nvSpPr>
          <p:cNvPr id="38915" name="Google Shape;278;p3:notes"/>
          <p:cNvSpPr txBox="1">
            <a:spLocks noGrp="1"/>
          </p:cNvSpPr>
          <p:nvPr>
            <p:ph type="body" idx="1"/>
          </p:nvPr>
        </p:nvSpPr>
        <p:spPr>
          <a:noFill/>
          <a:ln/>
        </p:spPr>
        <p:txBody>
          <a:bodyPr/>
          <a:lstStyle/>
          <a:p>
            <a:pPr marL="0" indent="0" eaLnBrk="1" hangingPunct="1">
              <a:buSzPts val="1400"/>
            </a:pPr>
            <a:r>
              <a:rPr lang="en-US" sz="1700" smtClean="0">
                <a:latin typeface="Calibri" pitchFamily="34" charset="0"/>
                <a:cs typeface="Calibri" pitchFamily="34" charset="0"/>
                <a:sym typeface="Calibri" pitchFamily="34" charset="0"/>
              </a:rPr>
              <a:t>A field-programmable gate array (FPGA) is a type of integrated circuit that can be programmed or reprogrammed  after manufacturing. It consists of an array of programmable logic block and interconnects that can be configured to perform various digital functions. 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38916" name="Google Shape;279;p3:notes"/>
          <p:cNvSpPr>
            <a:spLocks noGrp="1"/>
          </p:cNvSpPr>
          <p:nvPr>
            <p:ph type="sldNum" sz="quarter" idx="12"/>
          </p:nvPr>
        </p:nvSpPr>
        <p:spPr>
          <a:noFill/>
        </p:spPr>
        <p:txBody>
          <a:bodyPr/>
          <a:lstStyle/>
          <a:p>
            <a:fld id="{EB11329A-CBE8-491A-AB63-9843462714BB}" type="slidenum">
              <a:rPr lang="en-CA" sz="1400">
                <a:latin typeface="Arial" charset="0"/>
                <a:cs typeface="Arial" charset="0"/>
                <a:sym typeface="Arial" charset="0"/>
              </a:rPr>
              <a:pPr/>
              <a:t>4</a:t>
            </a:fld>
            <a:endParaRPr lang="en-US" sz="1400">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1) High performance with low energy:</a:t>
            </a:r>
          </a:p>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2) High </a:t>
            </a:r>
            <a:r>
              <a:rPr lang="en-US" sz="1700" dirty="0" err="1" smtClean="0">
                <a:solidFill>
                  <a:schemeClr val="dk1"/>
                </a:solidFill>
                <a:latin typeface="Calibri"/>
                <a:ea typeface="Calibri"/>
                <a:cs typeface="Calibri"/>
                <a:sym typeface="Calibri"/>
              </a:rPr>
              <a:t>parallelism:FPGA’s</a:t>
            </a:r>
            <a:r>
              <a:rPr lang="en-US" sz="1700" dirty="0" smtClean="0">
                <a:solidFill>
                  <a:schemeClr val="dk1"/>
                </a:solidFill>
                <a:latin typeface="Calibri"/>
                <a:ea typeface="Calibri"/>
                <a:cs typeface="Calibri"/>
                <a:sym typeface="Calibri"/>
              </a:rPr>
              <a:t> editable logic hardware </a:t>
            </a:r>
            <a:r>
              <a:rPr lang="en-US" sz="1700" dirty="0" err="1" smtClean="0">
                <a:solidFill>
                  <a:schemeClr val="dk1"/>
                </a:solidFill>
                <a:latin typeface="Calibri"/>
                <a:ea typeface="Calibri"/>
                <a:cs typeface="Calibri"/>
                <a:sym typeface="Calibri"/>
              </a:rPr>
              <a:t>unit,we</a:t>
            </a:r>
            <a:r>
              <a:rPr lang="en-US" sz="1700" dirty="0" smtClean="0">
                <a:solidFill>
                  <a:schemeClr val="dk1"/>
                </a:solidFill>
                <a:latin typeface="Calibri"/>
                <a:ea typeface="Calibri"/>
                <a:cs typeface="Calibri"/>
                <a:sym typeface="Calibri"/>
              </a:rPr>
              <a:t> can easily optimize the hardware with the </a:t>
            </a:r>
            <a:r>
              <a:rPr lang="en-US" sz="1700" dirty="0" err="1" smtClean="0">
                <a:solidFill>
                  <a:schemeClr val="dk1"/>
                </a:solidFill>
                <a:latin typeface="Calibri"/>
                <a:ea typeface="Calibri"/>
                <a:cs typeface="Calibri"/>
                <a:sym typeface="Calibri"/>
              </a:rPr>
              <a:t>parallelizationalgorithm</a:t>
            </a:r>
            <a:r>
              <a:rPr lang="en-US" sz="1700" dirty="0" smtClean="0">
                <a:solidFill>
                  <a:schemeClr val="dk1"/>
                </a:solidFill>
                <a:latin typeface="Calibri"/>
                <a:ea typeface="Calibri"/>
                <a:cs typeface="Calibri"/>
                <a:sym typeface="Calibri"/>
              </a:rPr>
              <a:t> to achieve high parallelism.</a:t>
            </a:r>
          </a:p>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3) Flexibility: Due to </a:t>
            </a:r>
            <a:r>
              <a:rPr lang="en-US" sz="1700" dirty="0" err="1" smtClean="0">
                <a:solidFill>
                  <a:schemeClr val="dk1"/>
                </a:solidFill>
                <a:latin typeface="Calibri"/>
                <a:ea typeface="Calibri"/>
                <a:cs typeface="Calibri"/>
                <a:sym typeface="Calibri"/>
              </a:rPr>
              <a:t>reconfigurability</a:t>
            </a:r>
            <a:r>
              <a:rPr lang="en-US" sz="1700" dirty="0" smtClean="0">
                <a:solidFill>
                  <a:schemeClr val="dk1"/>
                </a:solidFill>
                <a:latin typeface="Calibri"/>
                <a:ea typeface="Calibri"/>
                <a:cs typeface="Calibri"/>
                <a:sym typeface="Calibri"/>
              </a:rPr>
              <a:t> of FPGA its flexible to change in design.</a:t>
            </a:r>
          </a:p>
          <a:p>
            <a:pPr marL="0" indent="0" eaLnBrk="1" fontAlgn="auto" hangingPunct="1">
              <a:spcBef>
                <a:spcPts val="0"/>
              </a:spcBef>
              <a:spcAft>
                <a:spcPts val="0"/>
              </a:spcAft>
              <a:buSzPts val="1400"/>
              <a:buFont typeface="Arial"/>
              <a:buNone/>
              <a:defRPr/>
            </a:pPr>
            <a:endParaRPr sz="1700">
              <a:solidFill>
                <a:schemeClr val="dk1"/>
              </a:solidFill>
              <a:latin typeface="Calibri"/>
              <a:ea typeface="Calibri"/>
              <a:cs typeface="Calibri"/>
              <a:sym typeface="Calibri"/>
            </a:endParaRPr>
          </a:p>
        </p:txBody>
      </p:sp>
      <p:sp>
        <p:nvSpPr>
          <p:cNvPr id="39940" name="Google Shape;279;p3:notes"/>
          <p:cNvSpPr>
            <a:spLocks noGrp="1"/>
          </p:cNvSpPr>
          <p:nvPr>
            <p:ph type="sldNum" sz="quarter" idx="12"/>
          </p:nvPr>
        </p:nvSpPr>
        <p:spPr>
          <a:noFill/>
        </p:spPr>
        <p:txBody>
          <a:bodyPr/>
          <a:lstStyle/>
          <a:p>
            <a:fld id="{12A5C60C-B911-4CC2-AE81-972F7F481D12}" type="slidenum">
              <a:rPr lang="en-CA" sz="1400">
                <a:latin typeface="Arial" charset="0"/>
                <a:cs typeface="Arial" charset="0"/>
                <a:sym typeface="Arial" charset="0"/>
              </a:rPr>
              <a:pPr/>
              <a:t>5</a:t>
            </a:fld>
            <a:endParaRPr lang="en-US" sz="1400">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1) Reconfigurable Cost:</a:t>
            </a:r>
          </a:p>
          <a:p>
            <a:pPr eaLnBrk="1" fontAlgn="auto" hangingPunct="1">
              <a:spcBef>
                <a:spcPts val="510"/>
              </a:spcBef>
              <a:spcAft>
                <a:spcPts val="0"/>
              </a:spcAft>
              <a:buSzPts val="1400"/>
              <a:buFont typeface="Arial"/>
              <a:buNone/>
              <a:defRPr/>
            </a:pPr>
            <a:r>
              <a:rPr lang="en-US" sz="1700" smtClean="0">
                <a:solidFill>
                  <a:schemeClr val="dk1"/>
                </a:solidFill>
                <a:latin typeface="Calibri"/>
                <a:ea typeface="Calibri"/>
                <a:cs typeface="Calibri"/>
                <a:sym typeface="Calibri"/>
              </a:rPr>
              <a:t>2) Programming Difficulty:</a:t>
            </a:r>
          </a:p>
          <a:p>
            <a:pPr marL="0" indent="0" eaLnBrk="1" fontAlgn="auto" hangingPunct="1">
              <a:spcBef>
                <a:spcPts val="0"/>
              </a:spcBef>
              <a:spcAft>
                <a:spcPts val="0"/>
              </a:spcAft>
              <a:buSzPts val="1400"/>
              <a:buFont typeface="Arial"/>
              <a:buNone/>
              <a:defRPr/>
            </a:pPr>
            <a:endParaRPr sz="1700">
              <a:solidFill>
                <a:schemeClr val="dk1"/>
              </a:solidFill>
              <a:latin typeface="Calibri"/>
              <a:ea typeface="Calibri"/>
              <a:cs typeface="Calibri"/>
              <a:sym typeface="Calibri"/>
            </a:endParaRPr>
          </a:p>
        </p:txBody>
      </p:sp>
      <p:sp>
        <p:nvSpPr>
          <p:cNvPr id="40964" name="Google Shape;279;p3:notes"/>
          <p:cNvSpPr>
            <a:spLocks noGrp="1"/>
          </p:cNvSpPr>
          <p:nvPr>
            <p:ph type="sldNum" sz="quarter" idx="12"/>
          </p:nvPr>
        </p:nvSpPr>
        <p:spPr>
          <a:noFill/>
        </p:spPr>
        <p:txBody>
          <a:bodyPr/>
          <a:lstStyle/>
          <a:p>
            <a:fld id="{8C8C503B-2D1B-48FA-88FE-F92FF2381297}" type="slidenum">
              <a:rPr lang="en-CA" sz="1400">
                <a:latin typeface="Arial" charset="0"/>
                <a:cs typeface="Arial" charset="0"/>
                <a:sym typeface="Arial" charset="0"/>
              </a:rPr>
              <a:pPr/>
              <a:t>6</a:t>
            </a:fld>
            <a:endParaRPr lang="en-US" sz="1400">
              <a:latin typeface="Arial" charset="0"/>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smtClean="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7</a:t>
            </a:fld>
            <a:endParaRPr lang="en-US" sz="1400">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smtClean="0">
                <a:latin typeface="Calibri" pitchFamily="34" charset="0"/>
                <a:cs typeface="Calibri" pitchFamily="34" charset="0"/>
                <a:sym typeface="Calibri" pitchFamily="34" charset="0"/>
              </a:rPr>
              <a:t>What is the paper about ?</a:t>
            </a:r>
          </a:p>
          <a:p>
            <a:pPr marL="0" indent="0" eaLnBrk="1" hangingPunct="1">
              <a:buSzPts val="1400"/>
            </a:pPr>
            <a:r>
              <a:rPr lang="en-US" sz="1700" smtClean="0">
                <a:latin typeface="Calibri" pitchFamily="34" charset="0"/>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r>
              <a:rPr lang="en-CA" sz="1800" smtClean="0">
                <a:latin typeface="Roboto" charset="0"/>
                <a:cs typeface="Arial" charset="0"/>
                <a:sym typeface="Roboto" charset="0"/>
              </a:rPr>
              <a:t>Problem Researcher try to solve ?</a:t>
            </a:r>
          </a:p>
          <a:p>
            <a:pPr marL="0" indent="0" eaLnBrk="1" hangingPunct="1">
              <a:buSzPts val="1400"/>
            </a:pPr>
            <a:r>
              <a:rPr lang="en-CA" sz="1800" smtClean="0">
                <a:latin typeface="Roboto" charset="0"/>
                <a:ea typeface="Roboto" charset="0"/>
                <a:cs typeface="Roboto" charset="0"/>
                <a:sym typeface="Roboto" charset="0"/>
              </a:rPr>
              <a:t>-&gt;</a:t>
            </a:r>
            <a:r>
              <a:rPr lang="en-US" sz="1700" smtClean="0">
                <a:latin typeface="Calibri" pitchFamily="34" charset="0"/>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binarized neural network to be hardwarecompatible and implements it on Xilinx FPGA. The system is targeted on Xilinx Zynq ZC706 and also on Virtex 7FPGA. It supports the rate of 60 framesper seconds.</a:t>
            </a:r>
          </a:p>
          <a:p>
            <a:pPr marL="0" indent="0" eaLnBrk="1" hangingPunct="1">
              <a:buSzPts val="1400"/>
            </a:pPr>
            <a:endParaRPr lang="en-US" sz="1700" smtClean="0">
              <a:latin typeface="Calibri" pitchFamily="34" charset="0"/>
              <a:cs typeface="Calibri" pitchFamily="34" charset="0"/>
              <a:sym typeface="Calibri" pitchFamily="34" charset="0"/>
            </a:endParaRPr>
          </a:p>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8</a:t>
            </a:fld>
            <a:endParaRPr lang="en-US" sz="1400">
              <a:latin typeface="Arial" charset="0"/>
              <a:cs typeface="Arial" charset="0"/>
              <a:sym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smtClean="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smtClean="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smtClean="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9</a:t>
            </a:fld>
            <a:endParaRPr lang="en-US" sz="1400">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p:cSld name="Title Slide - Dar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ics + Captions - Dark">
  <p:cSld name="4 Pics + Captions - Dark">
    <p:spTree>
      <p:nvGrpSpPr>
        <p:cNvPr id="1" name="Shape 59"/>
        <p:cNvGrpSpPr/>
        <p:nvPr/>
      </p:nvGrpSpPr>
      <p:grpSpPr>
        <a:xfrm>
          <a:off x="0" y="0"/>
          <a:ext cx="0" cy="0"/>
          <a:chOff x="0" y="0"/>
          <a:chExt cx="0" cy="0"/>
        </a:xfrm>
      </p:grpSpPr>
      <p:pic>
        <p:nvPicPr>
          <p:cNvPr id="14" name="Google Shape;67;p12"/>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5" name="Google Shape;68;p12"/>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60" name="Google Shape;60;p12"/>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2"/>
          <p:cNvSpPr>
            <a:spLocks noGrp="1"/>
          </p:cNvSpPr>
          <p:nvPr>
            <p:ph type="pic" idx="2"/>
          </p:nvPr>
        </p:nvSpPr>
        <p:spPr>
          <a:xfrm>
            <a:off x="620716" y="1545563"/>
            <a:ext cx="1382700" cy="1373700"/>
          </a:xfrm>
          <a:prstGeom prst="rect">
            <a:avLst/>
          </a:prstGeom>
          <a:noFill/>
          <a:ln>
            <a:noFill/>
          </a:ln>
        </p:spPr>
      </p:sp>
      <p:sp>
        <p:nvSpPr>
          <p:cNvPr id="63" name="Google Shape;63;p12"/>
          <p:cNvSpPr txBox="1">
            <a:spLocks noGrp="1"/>
          </p:cNvSpPr>
          <p:nvPr>
            <p:ph type="body" idx="3"/>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2"/>
          <p:cNvSpPr txBox="1">
            <a:spLocks noGrp="1"/>
          </p:cNvSpPr>
          <p:nvPr>
            <p:ph type="body" idx="4"/>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5"/>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6"/>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2"/>
          <p:cNvSpPr>
            <a:spLocks noGrp="1"/>
          </p:cNvSpPr>
          <p:nvPr>
            <p:ph type="pic" idx="7"/>
          </p:nvPr>
        </p:nvSpPr>
        <p:spPr>
          <a:xfrm>
            <a:off x="620716" y="3072139"/>
            <a:ext cx="1382700" cy="1373700"/>
          </a:xfrm>
          <a:prstGeom prst="rect">
            <a:avLst/>
          </a:prstGeom>
          <a:noFill/>
          <a:ln>
            <a:noFill/>
          </a:ln>
        </p:spPr>
      </p:sp>
      <p:sp>
        <p:nvSpPr>
          <p:cNvPr id="70" name="Google Shape;70;p12"/>
          <p:cNvSpPr>
            <a:spLocks noGrp="1"/>
          </p:cNvSpPr>
          <p:nvPr>
            <p:ph type="pic" idx="8"/>
          </p:nvPr>
        </p:nvSpPr>
        <p:spPr>
          <a:xfrm>
            <a:off x="4773614" y="1545563"/>
            <a:ext cx="1382700" cy="1373700"/>
          </a:xfrm>
          <a:prstGeom prst="rect">
            <a:avLst/>
          </a:prstGeom>
          <a:noFill/>
          <a:ln>
            <a:noFill/>
          </a:ln>
        </p:spPr>
      </p:sp>
      <p:sp>
        <p:nvSpPr>
          <p:cNvPr id="71" name="Google Shape;71;p12"/>
          <p:cNvSpPr>
            <a:spLocks noGrp="1"/>
          </p:cNvSpPr>
          <p:nvPr>
            <p:ph type="pic" idx="9"/>
          </p:nvPr>
        </p:nvSpPr>
        <p:spPr>
          <a:xfrm>
            <a:off x="4773614" y="3072139"/>
            <a:ext cx="1382700" cy="1373700"/>
          </a:xfrm>
          <a:prstGeom prst="rect">
            <a:avLst/>
          </a:prstGeom>
          <a:noFill/>
          <a:ln>
            <a:noFill/>
          </a:ln>
        </p:spPr>
      </p:sp>
      <p:sp>
        <p:nvSpPr>
          <p:cNvPr id="72" name="Google Shape;72;p12"/>
          <p:cNvSpPr txBox="1">
            <a:spLocks noGrp="1"/>
          </p:cNvSpPr>
          <p:nvPr>
            <p:ph type="body" idx="1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1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s + Captions - Dark">
  <p:cSld name="3 Pics + Captions - Dark">
    <p:spTree>
      <p:nvGrpSpPr>
        <p:cNvPr id="1" name="Shape 74"/>
        <p:cNvGrpSpPr/>
        <p:nvPr/>
      </p:nvGrpSpPr>
      <p:grpSpPr>
        <a:xfrm>
          <a:off x="0" y="0"/>
          <a:ext cx="0" cy="0"/>
          <a:chOff x="0" y="0"/>
          <a:chExt cx="0" cy="0"/>
        </a:xfrm>
      </p:grpSpPr>
      <p:pic>
        <p:nvPicPr>
          <p:cNvPr id="13" name="Google Shape;84;p13"/>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85;p13"/>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75" name="Google Shape;75;p13"/>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76" name="Google Shape;76;p13"/>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3"/>
          <p:cNvSpPr>
            <a:spLocks noGrp="1"/>
          </p:cNvSpPr>
          <p:nvPr>
            <p:ph type="pic" idx="2"/>
          </p:nvPr>
        </p:nvSpPr>
        <p:spPr>
          <a:xfrm>
            <a:off x="628135" y="2117712"/>
            <a:ext cx="1787100" cy="1760400"/>
          </a:xfrm>
          <a:prstGeom prst="rect">
            <a:avLst/>
          </a:prstGeom>
          <a:noFill/>
          <a:ln>
            <a:noFill/>
          </a:ln>
        </p:spPr>
      </p:sp>
      <p:sp>
        <p:nvSpPr>
          <p:cNvPr id="78" name="Google Shape;78;p13"/>
          <p:cNvSpPr>
            <a:spLocks noGrp="1"/>
          </p:cNvSpPr>
          <p:nvPr>
            <p:ph type="pic" idx="3"/>
          </p:nvPr>
        </p:nvSpPr>
        <p:spPr>
          <a:xfrm>
            <a:off x="3572438" y="2117712"/>
            <a:ext cx="1787100" cy="1760400"/>
          </a:xfrm>
          <a:prstGeom prst="rect">
            <a:avLst/>
          </a:prstGeom>
          <a:noFill/>
          <a:ln>
            <a:noFill/>
          </a:ln>
        </p:spPr>
      </p:sp>
      <p:sp>
        <p:nvSpPr>
          <p:cNvPr id="79" name="Google Shape;79;p13"/>
          <p:cNvSpPr>
            <a:spLocks noGrp="1"/>
          </p:cNvSpPr>
          <p:nvPr>
            <p:ph type="pic" idx="4"/>
          </p:nvPr>
        </p:nvSpPr>
        <p:spPr>
          <a:xfrm>
            <a:off x="6293481" y="2117712"/>
            <a:ext cx="1787100" cy="1760400"/>
          </a:xfrm>
          <a:prstGeom prst="rect">
            <a:avLst/>
          </a:prstGeom>
          <a:noFill/>
          <a:ln>
            <a:noFill/>
          </a:ln>
        </p:spPr>
      </p:sp>
      <p:sp>
        <p:nvSpPr>
          <p:cNvPr id="80" name="Google Shape;80;p13"/>
          <p:cNvSpPr txBox="1">
            <a:spLocks noGrp="1"/>
          </p:cNvSpPr>
          <p:nvPr>
            <p:ph type="body" idx="5"/>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body" idx="6"/>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3"/>
          <p:cNvSpPr txBox="1">
            <a:spLocks noGrp="1"/>
          </p:cNvSpPr>
          <p:nvPr>
            <p:ph type="body" idx="7"/>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3"/>
          <p:cNvSpPr txBox="1">
            <a:spLocks noGrp="1"/>
          </p:cNvSpPr>
          <p:nvPr>
            <p:ph type="body" idx="8"/>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9"/>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body" idx="1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 + top text">
  <p:cSld name="Full Pic + top text">
    <p:spTree>
      <p:nvGrpSpPr>
        <p:cNvPr id="1" name="Shape 88"/>
        <p:cNvGrpSpPr/>
        <p:nvPr/>
      </p:nvGrpSpPr>
      <p:grpSpPr>
        <a:xfrm>
          <a:off x="0" y="0"/>
          <a:ext cx="0" cy="0"/>
          <a:chOff x="0" y="0"/>
          <a:chExt cx="0" cy="0"/>
        </a:xfrm>
      </p:grpSpPr>
      <p:sp>
        <p:nvSpPr>
          <p:cNvPr id="5" name="Google Shape;89;p14"/>
          <p:cNvSpPr>
            <a:spLocks noChangeArrowheads="1"/>
          </p:cNvSpPr>
          <p:nvPr/>
        </p:nvSpPr>
        <p:spPr bwMode="auto">
          <a:xfrm>
            <a:off x="-30163" y="-22225"/>
            <a:ext cx="9242426" cy="5211763"/>
          </a:xfrm>
          <a:prstGeom prst="rect">
            <a:avLst/>
          </a:prstGeom>
          <a:solidFill>
            <a:schemeClr val="bg1"/>
          </a:solidFill>
          <a:ln w="9525">
            <a:noFill/>
            <a:miter lim="800000"/>
            <a:headEnd/>
            <a:tailEnd/>
          </a:ln>
        </p:spPr>
        <p:txBody>
          <a:bodyPr lIns="58950" tIns="58950" rIns="58950" bIns="58950"/>
          <a:lstStyle/>
          <a:p>
            <a:pPr>
              <a:buClr>
                <a:srgbClr val="000000"/>
              </a:buClr>
              <a:buFont typeface="Arial" charset="0"/>
              <a:buNone/>
            </a:pPr>
            <a:endParaRPr lang="en-US" sz="1700">
              <a:solidFill>
                <a:srgbClr val="212269"/>
              </a:solidFill>
            </a:endParaRPr>
          </a:p>
        </p:txBody>
      </p:sp>
      <p:sp>
        <p:nvSpPr>
          <p:cNvPr id="90" name="Google Shape;90;p14"/>
          <p:cNvSpPr>
            <a:spLocks noGrp="1"/>
          </p:cNvSpPr>
          <p:nvPr>
            <p:ph type="pic" idx="2"/>
          </p:nvPr>
        </p:nvSpPr>
        <p:spPr>
          <a:xfrm>
            <a:off x="-29770" y="-22339"/>
            <a:ext cx="9241800" cy="5165700"/>
          </a:xfrm>
          <a:prstGeom prst="rect">
            <a:avLst/>
          </a:prstGeom>
          <a:noFill/>
          <a:ln>
            <a:noFill/>
          </a:ln>
        </p:spPr>
      </p:sp>
      <p:sp>
        <p:nvSpPr>
          <p:cNvPr id="91" name="Google Shape;91;p14"/>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 + Middle text">
  <p:cSld name="Full Pic + Middle text">
    <p:spTree>
      <p:nvGrpSpPr>
        <p:cNvPr id="1" name="Shape 93"/>
        <p:cNvGrpSpPr/>
        <p:nvPr/>
      </p:nvGrpSpPr>
      <p:grpSpPr>
        <a:xfrm>
          <a:off x="0" y="0"/>
          <a:ext cx="0" cy="0"/>
          <a:chOff x="0" y="0"/>
          <a:chExt cx="0" cy="0"/>
        </a:xfrm>
      </p:grpSpPr>
      <p:sp>
        <p:nvSpPr>
          <p:cNvPr id="94" name="Google Shape;94;p15"/>
          <p:cNvSpPr>
            <a:spLocks noGrp="1"/>
          </p:cNvSpPr>
          <p:nvPr>
            <p:ph type="pic" idx="2"/>
          </p:nvPr>
        </p:nvSpPr>
        <p:spPr>
          <a:xfrm>
            <a:off x="-1" y="0"/>
            <a:ext cx="9144000" cy="5143500"/>
          </a:xfrm>
          <a:prstGeom prst="rect">
            <a:avLst/>
          </a:prstGeom>
          <a:noFill/>
          <a:ln>
            <a:noFill/>
          </a:ln>
        </p:spPr>
      </p:sp>
      <p:sp>
        <p:nvSpPr>
          <p:cNvPr id="95" name="Google Shape;95;p15"/>
          <p:cNvSpPr txBox="1">
            <a:spLocks noGrp="1"/>
          </p:cNvSpPr>
          <p:nvPr>
            <p:ph type="title"/>
          </p:nvPr>
        </p:nvSpPr>
        <p:spPr>
          <a:xfrm>
            <a:off x="535868" y="1867519"/>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body" idx="1"/>
          </p:nvPr>
        </p:nvSpPr>
        <p:spPr>
          <a:xfrm>
            <a:off x="535868" y="2312980"/>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ic + Bottom Text">
  <p:cSld name="Full Pic + Bottom Text">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1" y="0"/>
            <a:ext cx="9144000" cy="5143500"/>
          </a:xfrm>
          <a:prstGeom prst="rect">
            <a:avLst/>
          </a:prstGeom>
          <a:noFill/>
          <a:ln>
            <a:noFill/>
          </a:ln>
        </p:spPr>
      </p:sp>
      <p:sp>
        <p:nvSpPr>
          <p:cNvPr id="99" name="Google Shape;99;p16"/>
          <p:cNvSpPr txBox="1">
            <a:spLocks noGrp="1"/>
          </p:cNvSpPr>
          <p:nvPr>
            <p:ph type="title"/>
          </p:nvPr>
        </p:nvSpPr>
        <p:spPr>
          <a:xfrm>
            <a:off x="535868" y="3824394"/>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body" idx="1"/>
          </p:nvPr>
        </p:nvSpPr>
        <p:spPr>
          <a:xfrm>
            <a:off x="535868" y="4269855"/>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Quote - no footer - dark">
  <p:cSld name="Large Quote - no footer - dark">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535868" y="4012038"/>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700"/>
              <a:buFont typeface="Arial"/>
              <a:buNone/>
              <a:defRPr sz="27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rge Quote - footer - dark">
  <p:cSld name="Large Quote - footer - dark">
    <p:spTree>
      <p:nvGrpSpPr>
        <p:cNvPr id="1" name="Shape 104"/>
        <p:cNvGrpSpPr/>
        <p:nvPr/>
      </p:nvGrpSpPr>
      <p:grpSpPr>
        <a:xfrm>
          <a:off x="0" y="0"/>
          <a:ext cx="0" cy="0"/>
          <a:chOff x="0" y="0"/>
          <a:chExt cx="0" cy="0"/>
        </a:xfrm>
      </p:grpSpPr>
      <p:pic>
        <p:nvPicPr>
          <p:cNvPr id="6" name="Google Shape;107;p18"/>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08;p18"/>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05" name="Google Shape;105;p18"/>
          <p:cNvSpPr txBox="1">
            <a:spLocks noGrp="1"/>
          </p:cNvSpPr>
          <p:nvPr>
            <p:ph type="title"/>
          </p:nvPr>
        </p:nvSpPr>
        <p:spPr>
          <a:xfrm>
            <a:off x="535869" y="402094"/>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1"/>
          </p:nvPr>
        </p:nvSpPr>
        <p:spPr>
          <a:xfrm>
            <a:off x="535868" y="302019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300"/>
              <a:buFont typeface="Arial"/>
              <a:buNone/>
              <a:defRPr sz="23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body" idx="2"/>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8"/>
          <p:cNvSpPr txBox="1">
            <a:spLocks noGrp="1"/>
          </p:cNvSpPr>
          <p:nvPr>
            <p:ph type="body" idx="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s - Dark">
  <p:cSld name="Highlights - Dark">
    <p:spTree>
      <p:nvGrpSpPr>
        <p:cNvPr id="1" name="Shape 111"/>
        <p:cNvGrpSpPr/>
        <p:nvPr/>
      </p:nvGrpSpPr>
      <p:grpSpPr>
        <a:xfrm>
          <a:off x="0" y="0"/>
          <a:ext cx="0" cy="0"/>
          <a:chOff x="0" y="0"/>
          <a:chExt cx="0" cy="0"/>
        </a:xfrm>
      </p:grpSpPr>
      <p:pic>
        <p:nvPicPr>
          <p:cNvPr id="9" name="Google Shape;117;p1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18;p1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12" name="Google Shape;112;p19"/>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9"/>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9"/>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9"/>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6"/>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body" idx="7"/>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121"/>
        <p:cNvGrpSpPr/>
        <p:nvPr/>
      </p:nvGrpSpPr>
      <p:grpSpPr>
        <a:xfrm>
          <a:off x="0" y="0"/>
          <a:ext cx="0" cy="0"/>
          <a:chOff x="0" y="0"/>
          <a:chExt cx="0" cy="0"/>
        </a:xfrm>
      </p:grpSpPr>
      <p:pic>
        <p:nvPicPr>
          <p:cNvPr id="7" name="Google Shape;125;p2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26;p2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22" name="Google Shape;122;p20"/>
          <p:cNvSpPr txBox="1">
            <a:spLocks noGrp="1"/>
          </p:cNvSpPr>
          <p:nvPr>
            <p:ph type="title"/>
          </p:nvPr>
        </p:nvSpPr>
        <p:spPr>
          <a:xfrm>
            <a:off x="535869" y="412348"/>
            <a:ext cx="8264400" cy="1338900"/>
          </a:xfrm>
          <a:prstGeom prst="rect">
            <a:avLst/>
          </a:prstGeom>
          <a:noFill/>
          <a:ln>
            <a:noFill/>
          </a:ln>
        </p:spPr>
        <p:txBody>
          <a:bodyPr spcFirstLastPara="1" wrap="square" lIns="58950" tIns="29475" rIns="58950" bIns="0" anchor="t" anchorCtr="0">
            <a:noAutofit/>
          </a:bodyPr>
          <a:lstStyle>
            <a:lvl1pPr marR="0" lvl="0" algn="l" rtl="0">
              <a:lnSpc>
                <a:spcPct val="87272"/>
              </a:lnSpc>
              <a:spcBef>
                <a:spcPts val="0"/>
              </a:spcBef>
              <a:spcAft>
                <a:spcPts val="0"/>
              </a:spcAft>
              <a:buSzPts val="900"/>
              <a:buNone/>
              <a:defRPr sz="71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23" name="Google Shape;123;p20"/>
          <p:cNvSpPr txBox="1">
            <a:spLocks noGrp="1"/>
          </p:cNvSpPr>
          <p:nvPr>
            <p:ph type="body" idx="1"/>
          </p:nvPr>
        </p:nvSpPr>
        <p:spPr>
          <a:xfrm>
            <a:off x="535868" y="1724552"/>
            <a:ext cx="8264400" cy="1242000"/>
          </a:xfrm>
          <a:prstGeom prst="rect">
            <a:avLst/>
          </a:prstGeom>
          <a:noFill/>
          <a:ln>
            <a:noFill/>
          </a:ln>
        </p:spPr>
        <p:txBody>
          <a:bodyPr spcFirstLastPara="1" wrap="square" lIns="58950" tIns="0" rIns="58950" bIns="29475" anchor="t" anchorCtr="0">
            <a:noAutofit/>
          </a:bodyPr>
          <a:lstStyle>
            <a:lvl1pPr marL="457200" marR="0" lvl="0" indent="-228600" algn="l" rtl="0">
              <a:lnSpc>
                <a:spcPct val="87272"/>
              </a:lnSpc>
              <a:spcBef>
                <a:spcPts val="1400"/>
              </a:spcBef>
              <a:spcAft>
                <a:spcPts val="0"/>
              </a:spcAft>
              <a:buClr>
                <a:schemeClr val="lt1"/>
              </a:buClr>
              <a:buSzPts val="7100"/>
              <a:buFont typeface="Arial"/>
              <a:buNone/>
              <a:defRPr sz="7100" b="1" i="0" u="none" strike="noStrike" cap="none">
                <a:solidFill>
                  <a:schemeClr val="lt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20"/>
          <p:cNvSpPr txBox="1">
            <a:spLocks noGrp="1"/>
          </p:cNvSpPr>
          <p:nvPr>
            <p:ph type="body" idx="2"/>
          </p:nvPr>
        </p:nvSpPr>
        <p:spPr>
          <a:xfrm>
            <a:off x="535869" y="3192172"/>
            <a:ext cx="6431700" cy="446700"/>
          </a:xfrm>
          <a:prstGeom prst="rect">
            <a:avLst/>
          </a:prstGeom>
          <a:noFill/>
          <a:ln>
            <a:noFill/>
          </a:ln>
        </p:spPr>
        <p:txBody>
          <a:bodyPr spcFirstLastPara="1" wrap="square" lIns="58950" tIns="29475" rIns="58950" bIns="29475" anchor="ctr" anchorCtr="0">
            <a:noAutofit/>
          </a:bodyPr>
          <a:lstStyle>
            <a:lvl1pPr marL="457200" marR="0" lvl="0" indent="-228600" algn="l" rtl="0">
              <a:lnSpc>
                <a:spcPct val="116666"/>
              </a:lnSpc>
              <a:spcBef>
                <a:spcPts val="300"/>
              </a:spcBef>
              <a:spcAft>
                <a:spcPts val="0"/>
              </a:spcAft>
              <a:buClr>
                <a:srgbClr val="504B4B"/>
              </a:buClr>
              <a:buSzPts val="1500"/>
              <a:buFont typeface="Arial"/>
              <a:buNone/>
              <a:defRPr sz="15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20"/>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Graphic- small - footer- light">
  <p:cSld name="1_Graphic- small - footer- light">
    <p:spTree>
      <p:nvGrpSpPr>
        <p:cNvPr id="1" name="Shape 129"/>
        <p:cNvGrpSpPr/>
        <p:nvPr/>
      </p:nvGrpSpPr>
      <p:grpSpPr>
        <a:xfrm>
          <a:off x="0" y="0"/>
          <a:ext cx="0" cy="0"/>
          <a:chOff x="0" y="0"/>
          <a:chExt cx="0" cy="0"/>
        </a:xfrm>
      </p:grpSpPr>
      <p:pic>
        <p:nvPicPr>
          <p:cNvPr id="6" name="Google Shape;131;p2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32;p2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30" name="Google Shape;130;p21"/>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3" name="Google Shape;133;p21"/>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34" name="Google Shape;134;p21"/>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text - light">
  <p:cSld name="2 column text - ligh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13" name="Google Shape;13;p3"/>
          <p:cNvSpPr txBox="1">
            <a:spLocks noGrp="1"/>
          </p:cNvSpPr>
          <p:nvPr>
            <p:ph type="body" idx="2"/>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Graphic- small - light">
  <p:cSld name="1_Graphic- small - ligh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8" name="Google Shape;138;p22"/>
          <p:cNvSpPr>
            <a:spLocks noGrp="1"/>
          </p:cNvSpPr>
          <p:nvPr>
            <p:ph type="dgm" idx="2"/>
          </p:nvPr>
        </p:nvSpPr>
        <p:spPr>
          <a:xfrm>
            <a:off x="535863" y="1551428"/>
            <a:ext cx="8139300" cy="3251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Graphic Large - light">
  <p:cSld name="1_Graphic Large - light">
    <p:spTree>
      <p:nvGrpSpPr>
        <p:cNvPr id="1" name="Shape 139"/>
        <p:cNvGrpSpPr/>
        <p:nvPr/>
      </p:nvGrpSpPr>
      <p:grpSpPr>
        <a:xfrm>
          <a:off x="0" y="0"/>
          <a:ext cx="0" cy="0"/>
          <a:chOff x="0" y="0"/>
          <a:chExt cx="0" cy="0"/>
        </a:xfrm>
      </p:grpSpPr>
      <p:sp>
        <p:nvSpPr>
          <p:cNvPr id="140" name="Google Shape;140;p23"/>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Pic + One Column - light">
  <p:cSld name="One Pic + One Column - light">
    <p:spTree>
      <p:nvGrpSpPr>
        <p:cNvPr id="1" name="Shape 141"/>
        <p:cNvGrpSpPr/>
        <p:nvPr/>
      </p:nvGrpSpPr>
      <p:grpSpPr>
        <a:xfrm>
          <a:off x="0" y="0"/>
          <a:ext cx="0" cy="0"/>
          <a:chOff x="0" y="0"/>
          <a:chExt cx="0" cy="0"/>
        </a:xfrm>
      </p:grpSpPr>
      <p:pic>
        <p:nvPicPr>
          <p:cNvPr id="7" name="Google Shape;143;p24"/>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44;p24"/>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42" name="Google Shape;142;p24"/>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45" name="Google Shape;145;p24"/>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46" name="Google Shape;146;p24"/>
          <p:cNvSpPr>
            <a:spLocks noGrp="1"/>
          </p:cNvSpPr>
          <p:nvPr>
            <p:ph type="pic" idx="2"/>
          </p:nvPr>
        </p:nvSpPr>
        <p:spPr>
          <a:xfrm>
            <a:off x="607296" y="1551428"/>
            <a:ext cx="2934300" cy="2895900"/>
          </a:xfrm>
          <a:prstGeom prst="rect">
            <a:avLst/>
          </a:prstGeom>
          <a:noFill/>
          <a:ln>
            <a:noFill/>
          </a:ln>
        </p:spPr>
      </p:sp>
      <p:sp>
        <p:nvSpPr>
          <p:cNvPr id="147" name="Google Shape;147;p24"/>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8" name="Google Shape;148;p24"/>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ics - light">
  <p:cSld name="2 pics - light">
    <p:spTree>
      <p:nvGrpSpPr>
        <p:cNvPr id="1" name="Shape 149"/>
        <p:cNvGrpSpPr/>
        <p:nvPr/>
      </p:nvGrpSpPr>
      <p:grpSpPr>
        <a:xfrm>
          <a:off x="0" y="0"/>
          <a:ext cx="0" cy="0"/>
          <a:chOff x="0" y="0"/>
          <a:chExt cx="0" cy="0"/>
        </a:xfrm>
      </p:grpSpPr>
      <p:pic>
        <p:nvPicPr>
          <p:cNvPr id="7" name="Google Shape;151;p25"/>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52;p25"/>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0" name="Google Shape;150;p25"/>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3" name="Google Shape;153;p25"/>
          <p:cNvSpPr>
            <a:spLocks noGrp="1"/>
          </p:cNvSpPr>
          <p:nvPr>
            <p:ph type="pic" idx="2"/>
          </p:nvPr>
        </p:nvSpPr>
        <p:spPr>
          <a:xfrm>
            <a:off x="607296" y="1551428"/>
            <a:ext cx="2934300" cy="2895900"/>
          </a:xfrm>
          <a:prstGeom prst="rect">
            <a:avLst/>
          </a:prstGeom>
          <a:noFill/>
          <a:ln>
            <a:noFill/>
          </a:ln>
        </p:spPr>
      </p:sp>
      <p:sp>
        <p:nvSpPr>
          <p:cNvPr id="154" name="Google Shape;154;p25"/>
          <p:cNvSpPr>
            <a:spLocks noGrp="1"/>
          </p:cNvSpPr>
          <p:nvPr>
            <p:ph type="pic" idx="3"/>
          </p:nvPr>
        </p:nvSpPr>
        <p:spPr>
          <a:xfrm>
            <a:off x="4764858" y="1551428"/>
            <a:ext cx="2934300" cy="2895900"/>
          </a:xfrm>
          <a:prstGeom prst="rect">
            <a:avLst/>
          </a:prstGeom>
          <a:noFill/>
          <a:ln>
            <a:noFill/>
          </a:ln>
        </p:spPr>
      </p:sp>
      <p:sp>
        <p:nvSpPr>
          <p:cNvPr id="155" name="Google Shape;155;p25"/>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5"/>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ics + captions - light">
  <p:cSld name="4 pics + captions - light">
    <p:spTree>
      <p:nvGrpSpPr>
        <p:cNvPr id="1" name="Shape 157"/>
        <p:cNvGrpSpPr/>
        <p:nvPr/>
      </p:nvGrpSpPr>
      <p:grpSpPr>
        <a:xfrm>
          <a:off x="0" y="0"/>
          <a:ext cx="0" cy="0"/>
          <a:chOff x="0" y="0"/>
          <a:chExt cx="0" cy="0"/>
        </a:xfrm>
      </p:grpSpPr>
      <p:pic>
        <p:nvPicPr>
          <p:cNvPr id="13" name="Google Shape;167;p2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168;p2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8" name="Google Shape;158;p26"/>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9" name="Google Shape;159;p26"/>
          <p:cNvSpPr>
            <a:spLocks noGrp="1"/>
          </p:cNvSpPr>
          <p:nvPr>
            <p:ph type="pic" idx="2"/>
          </p:nvPr>
        </p:nvSpPr>
        <p:spPr>
          <a:xfrm>
            <a:off x="620716" y="1545563"/>
            <a:ext cx="1382700" cy="1373700"/>
          </a:xfrm>
          <a:prstGeom prst="rect">
            <a:avLst/>
          </a:prstGeom>
          <a:noFill/>
          <a:ln>
            <a:noFill/>
          </a:ln>
        </p:spPr>
      </p:sp>
      <p:sp>
        <p:nvSpPr>
          <p:cNvPr id="160" name="Google Shape;160;p26"/>
          <p:cNvSpPr txBox="1">
            <a:spLocks noGrp="1"/>
          </p:cNvSpPr>
          <p:nvPr>
            <p:ph type="body" idx="1"/>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26"/>
          <p:cNvSpPr txBox="1">
            <a:spLocks noGrp="1"/>
          </p:cNvSpPr>
          <p:nvPr>
            <p:ph type="body" idx="3"/>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4"/>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5"/>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6"/>
          <p:cNvSpPr>
            <a:spLocks noGrp="1"/>
          </p:cNvSpPr>
          <p:nvPr>
            <p:ph type="pic" idx="6"/>
          </p:nvPr>
        </p:nvSpPr>
        <p:spPr>
          <a:xfrm>
            <a:off x="620716" y="3072139"/>
            <a:ext cx="1382700" cy="1373700"/>
          </a:xfrm>
          <a:prstGeom prst="rect">
            <a:avLst/>
          </a:prstGeom>
          <a:noFill/>
          <a:ln>
            <a:noFill/>
          </a:ln>
        </p:spPr>
      </p:sp>
      <p:sp>
        <p:nvSpPr>
          <p:cNvPr id="165" name="Google Shape;165;p26"/>
          <p:cNvSpPr>
            <a:spLocks noGrp="1"/>
          </p:cNvSpPr>
          <p:nvPr>
            <p:ph type="pic" idx="7"/>
          </p:nvPr>
        </p:nvSpPr>
        <p:spPr>
          <a:xfrm>
            <a:off x="4773614" y="1545563"/>
            <a:ext cx="1382700" cy="1373700"/>
          </a:xfrm>
          <a:prstGeom prst="rect">
            <a:avLst/>
          </a:prstGeom>
          <a:noFill/>
          <a:ln>
            <a:noFill/>
          </a:ln>
        </p:spPr>
      </p:sp>
      <p:sp>
        <p:nvSpPr>
          <p:cNvPr id="166" name="Google Shape;166;p26"/>
          <p:cNvSpPr>
            <a:spLocks noGrp="1"/>
          </p:cNvSpPr>
          <p:nvPr>
            <p:ph type="pic" idx="8"/>
          </p:nvPr>
        </p:nvSpPr>
        <p:spPr>
          <a:xfrm>
            <a:off x="4773614" y="3072139"/>
            <a:ext cx="1382700" cy="1373700"/>
          </a:xfrm>
          <a:prstGeom prst="rect">
            <a:avLst/>
          </a:prstGeom>
          <a:noFill/>
          <a:ln>
            <a:noFill/>
          </a:ln>
        </p:spPr>
      </p:sp>
      <p:sp>
        <p:nvSpPr>
          <p:cNvPr id="169" name="Google Shape;169;p26"/>
          <p:cNvSpPr txBox="1">
            <a:spLocks noGrp="1"/>
          </p:cNvSpPr>
          <p:nvPr>
            <p:ph type="body" idx="9"/>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26"/>
          <p:cNvSpPr txBox="1">
            <a:spLocks noGrp="1"/>
          </p:cNvSpPr>
          <p:nvPr>
            <p:ph type="body" idx="1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s + captions - light">
  <p:cSld name="3 pics + captions - light">
    <p:spTree>
      <p:nvGrpSpPr>
        <p:cNvPr id="1" name="Shape 171"/>
        <p:cNvGrpSpPr/>
        <p:nvPr/>
      </p:nvGrpSpPr>
      <p:grpSpPr>
        <a:xfrm>
          <a:off x="0" y="0"/>
          <a:ext cx="0" cy="0"/>
          <a:chOff x="0" y="0"/>
          <a:chExt cx="0" cy="0"/>
        </a:xfrm>
      </p:grpSpPr>
      <p:pic>
        <p:nvPicPr>
          <p:cNvPr id="12" name="Google Shape;180;p2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3" name="Google Shape;181;p2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72" name="Google Shape;172;p27"/>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73" name="Google Shape;173;p27"/>
          <p:cNvSpPr>
            <a:spLocks noGrp="1"/>
          </p:cNvSpPr>
          <p:nvPr>
            <p:ph type="pic" idx="2"/>
          </p:nvPr>
        </p:nvSpPr>
        <p:spPr>
          <a:xfrm>
            <a:off x="628135" y="2117712"/>
            <a:ext cx="1787100" cy="1760400"/>
          </a:xfrm>
          <a:prstGeom prst="rect">
            <a:avLst/>
          </a:prstGeom>
          <a:noFill/>
          <a:ln>
            <a:noFill/>
          </a:ln>
        </p:spPr>
      </p:sp>
      <p:sp>
        <p:nvSpPr>
          <p:cNvPr id="174" name="Google Shape;174;p27"/>
          <p:cNvSpPr>
            <a:spLocks noGrp="1"/>
          </p:cNvSpPr>
          <p:nvPr>
            <p:ph type="pic" idx="3"/>
          </p:nvPr>
        </p:nvSpPr>
        <p:spPr>
          <a:xfrm>
            <a:off x="3572438" y="2117712"/>
            <a:ext cx="1787100" cy="1760400"/>
          </a:xfrm>
          <a:prstGeom prst="rect">
            <a:avLst/>
          </a:prstGeom>
          <a:noFill/>
          <a:ln>
            <a:noFill/>
          </a:ln>
        </p:spPr>
      </p:sp>
      <p:sp>
        <p:nvSpPr>
          <p:cNvPr id="175" name="Google Shape;175;p27"/>
          <p:cNvSpPr>
            <a:spLocks noGrp="1"/>
          </p:cNvSpPr>
          <p:nvPr>
            <p:ph type="pic" idx="4"/>
          </p:nvPr>
        </p:nvSpPr>
        <p:spPr>
          <a:xfrm>
            <a:off x="6293481" y="2117712"/>
            <a:ext cx="1787100" cy="1760400"/>
          </a:xfrm>
          <a:prstGeom prst="rect">
            <a:avLst/>
          </a:prstGeom>
          <a:noFill/>
          <a:ln>
            <a:noFill/>
          </a:ln>
        </p:spPr>
      </p:sp>
      <p:sp>
        <p:nvSpPr>
          <p:cNvPr id="176" name="Google Shape;176;p27"/>
          <p:cNvSpPr txBox="1">
            <a:spLocks noGrp="1"/>
          </p:cNvSpPr>
          <p:nvPr>
            <p:ph type="body" idx="1"/>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27"/>
          <p:cNvSpPr txBox="1">
            <a:spLocks noGrp="1"/>
          </p:cNvSpPr>
          <p:nvPr>
            <p:ph type="body" idx="5"/>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27"/>
          <p:cNvSpPr txBox="1">
            <a:spLocks noGrp="1"/>
          </p:cNvSpPr>
          <p:nvPr>
            <p:ph type="body" idx="6"/>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27"/>
          <p:cNvSpPr txBox="1">
            <a:spLocks noGrp="1"/>
          </p:cNvSpPr>
          <p:nvPr>
            <p:ph type="body" idx="7"/>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27"/>
          <p:cNvSpPr txBox="1">
            <a:spLocks noGrp="1"/>
          </p:cNvSpPr>
          <p:nvPr>
            <p:ph type="body" idx="8"/>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27"/>
          <p:cNvSpPr txBox="1">
            <a:spLocks noGrp="1"/>
          </p:cNvSpPr>
          <p:nvPr>
            <p:ph type="body" idx="9"/>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rge Quote - no footer - light">
  <p:cSld name="Large Quote - no footer - light">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6" name="Google Shape;186;p28"/>
          <p:cNvSpPr txBox="1">
            <a:spLocks noGrp="1"/>
          </p:cNvSpPr>
          <p:nvPr>
            <p:ph type="body" idx="1"/>
          </p:nvPr>
        </p:nvSpPr>
        <p:spPr>
          <a:xfrm>
            <a:off x="535868" y="399416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700"/>
              <a:buFont typeface="Arial"/>
              <a:buNone/>
              <a:defRPr sz="27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rge Quote - footer- light">
  <p:cSld name="Large Quote - footer- light">
    <p:spTree>
      <p:nvGrpSpPr>
        <p:cNvPr id="1" name="Shape 187"/>
        <p:cNvGrpSpPr/>
        <p:nvPr/>
      </p:nvGrpSpPr>
      <p:grpSpPr>
        <a:xfrm>
          <a:off x="0" y="0"/>
          <a:ext cx="0" cy="0"/>
          <a:chOff x="0" y="0"/>
          <a:chExt cx="0" cy="0"/>
        </a:xfrm>
      </p:grpSpPr>
      <p:pic>
        <p:nvPicPr>
          <p:cNvPr id="6" name="Google Shape;190;p2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91;p2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88" name="Google Shape;188;p29"/>
          <p:cNvSpPr txBox="1">
            <a:spLocks noGrp="1"/>
          </p:cNvSpPr>
          <p:nvPr>
            <p:ph type="title"/>
          </p:nvPr>
        </p:nvSpPr>
        <p:spPr>
          <a:xfrm>
            <a:off x="535869" y="411029"/>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9" name="Google Shape;189;p29"/>
          <p:cNvSpPr txBox="1">
            <a:spLocks noGrp="1"/>
          </p:cNvSpPr>
          <p:nvPr>
            <p:ph type="body" idx="1"/>
          </p:nvPr>
        </p:nvSpPr>
        <p:spPr>
          <a:xfrm>
            <a:off x="535868" y="3029132"/>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C4C"/>
              </a:buClr>
              <a:buSzPts val="2300"/>
              <a:buFont typeface="Arial"/>
              <a:buNone/>
              <a:defRPr sz="2300" b="1"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29"/>
          <p:cNvSpPr txBox="1">
            <a:spLocks noGrp="1"/>
          </p:cNvSpPr>
          <p:nvPr>
            <p:ph type="body" idx="2"/>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s - light">
  <p:cSld name="Highlights - light">
    <p:spTree>
      <p:nvGrpSpPr>
        <p:cNvPr id="1" name="Shape 194"/>
        <p:cNvGrpSpPr/>
        <p:nvPr/>
      </p:nvGrpSpPr>
      <p:grpSpPr>
        <a:xfrm>
          <a:off x="0" y="0"/>
          <a:ext cx="0" cy="0"/>
          <a:chOff x="0" y="0"/>
          <a:chExt cx="0" cy="0"/>
        </a:xfrm>
      </p:grpSpPr>
      <p:pic>
        <p:nvPicPr>
          <p:cNvPr id="9" name="Google Shape;195;p3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96;p3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7" name="Google Shape;197;p30"/>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30"/>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30"/>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6"/>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body" idx="7"/>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 Dark">
  <p:cSld name="One column Text - Dark">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16" name="Google Shape;16;p4"/>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ext - Dark">
  <p:cSld name="Two columns Text - Dark">
    <p:spTree>
      <p:nvGrpSpPr>
        <p:cNvPr id="1" name="Shape 18"/>
        <p:cNvGrpSpPr/>
        <p:nvPr/>
      </p:nvGrpSpPr>
      <p:grpSpPr>
        <a:xfrm>
          <a:off x="0" y="0"/>
          <a:ext cx="0" cy="0"/>
          <a:chOff x="0" y="0"/>
          <a:chExt cx="0" cy="0"/>
        </a:xfrm>
      </p:grpSpPr>
      <p:pic>
        <p:nvPicPr>
          <p:cNvPr id="8" name="Google Shape;21;p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22;p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 name="Google Shape;19;p6"/>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20" name="Google Shape;20;p6"/>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3" name="Google Shape;23;p6"/>
          <p:cNvSpPr txBox="1">
            <a:spLocks noGrp="1"/>
          </p:cNvSpPr>
          <p:nvPr>
            <p:ph type="body" idx="2"/>
          </p:nvPr>
        </p:nvSpPr>
        <p:spPr>
          <a:xfrm>
            <a:off x="535868"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4" name="Google Shape;24;p6"/>
          <p:cNvSpPr txBox="1">
            <a:spLocks noGrp="1"/>
          </p:cNvSpPr>
          <p:nvPr>
            <p:ph type="body" idx="3"/>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5" name="Google Shape;25;p6"/>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6" name="Google Shape;26;p6"/>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small - footer- Dark">
  <p:cSld name="Graphic- small - footer- Dark">
    <p:spTree>
      <p:nvGrpSpPr>
        <p:cNvPr id="1" name="Shape 27"/>
        <p:cNvGrpSpPr/>
        <p:nvPr/>
      </p:nvGrpSpPr>
      <p:grpSpPr>
        <a:xfrm>
          <a:off x="0" y="0"/>
          <a:ext cx="0" cy="0"/>
          <a:chOff x="0" y="0"/>
          <a:chExt cx="0" cy="0"/>
        </a:xfrm>
      </p:grpSpPr>
      <p:pic>
        <p:nvPicPr>
          <p:cNvPr id="7" name="Google Shape;31;p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32;p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28" name="Google Shape;28;p7"/>
          <p:cNvSpPr txBox="1">
            <a:spLocks noGrp="1"/>
          </p:cNvSpPr>
          <p:nvPr>
            <p:ph type="title"/>
          </p:nvPr>
        </p:nvSpPr>
        <p:spPr>
          <a:xfrm>
            <a:off x="535869"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29" name="Google Shape;29;p7"/>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30" name="Google Shape;30;p7"/>
          <p:cNvSpPr>
            <a:spLocks noGrp="1"/>
          </p:cNvSpPr>
          <p:nvPr>
            <p:ph type="dgm" idx="2"/>
          </p:nvPr>
        </p:nvSpPr>
        <p:spPr>
          <a:xfrm>
            <a:off x="535863" y="1551427"/>
            <a:ext cx="8151600" cy="2903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smtClean="0">
                <a:sym typeface="Arial"/>
              </a:rPr>
              <a:t>Click icon to add SmartArt graphic</a:t>
            </a:r>
            <a:endParaRPr noProof="0">
              <a:sym typeface="Arial"/>
            </a:endParaRPr>
          </a:p>
        </p:txBody>
      </p:sp>
      <p:sp>
        <p:nvSpPr>
          <p:cNvPr id="33" name="Google Shape;33;p7"/>
          <p:cNvSpPr txBox="1">
            <a:spLocks noGrp="1"/>
          </p:cNvSpPr>
          <p:nvPr>
            <p:ph type="body" idx="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34" name="Google Shape;34;p7"/>
          <p:cNvSpPr txBox="1">
            <a:spLocks noGrp="1"/>
          </p:cNvSpPr>
          <p:nvPr>
            <p:ph type="body" idx="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phic- small - Dark">
  <p:cSld name="Graphic- small - Dark">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37" name="Google Shape;37;p8"/>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38" name="Google Shape;38;p8"/>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smtClean="0">
                <a:sym typeface="Arial"/>
              </a:rPr>
              <a:t>Click icon to add SmartArt graphic</a:t>
            </a:r>
            <a:endParaRPr noProof="0">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Large - dark">
  <p:cSld name="Graphic Large - dark">
    <p:spTree>
      <p:nvGrpSpPr>
        <p:cNvPr id="1" name="Shape 39"/>
        <p:cNvGrpSpPr/>
        <p:nvPr/>
      </p:nvGrpSpPr>
      <p:grpSpPr>
        <a:xfrm>
          <a:off x="0" y="0"/>
          <a:ext cx="0" cy="0"/>
          <a:chOff x="0" y="0"/>
          <a:chExt cx="0" cy="0"/>
        </a:xfrm>
      </p:grpSpPr>
      <p:sp>
        <p:nvSpPr>
          <p:cNvPr id="40" name="Google Shape;40;p9"/>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smtClean="0">
                <a:sym typeface="Arial"/>
              </a:rPr>
              <a:t>Click icon to add SmartArt graphic</a:t>
            </a:r>
            <a:endParaRPr noProof="0">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Pic + Text - Dark">
  <p:cSld name="One Pic + Text - Dark">
    <p:spTree>
      <p:nvGrpSpPr>
        <p:cNvPr id="1" name="Shape 41"/>
        <p:cNvGrpSpPr/>
        <p:nvPr/>
      </p:nvGrpSpPr>
      <p:grpSpPr>
        <a:xfrm>
          <a:off x="0" y="0"/>
          <a:ext cx="0" cy="0"/>
          <a:chOff x="0" y="0"/>
          <a:chExt cx="0" cy="0"/>
        </a:xfrm>
      </p:grpSpPr>
      <p:pic>
        <p:nvPicPr>
          <p:cNvPr id="8" name="Google Shape;44;p1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45;p1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42" name="Google Shape;42;p10"/>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43" name="Google Shape;43;p10"/>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46" name="Google Shape;46;p10"/>
          <p:cNvSpPr txBox="1">
            <a:spLocks noGrp="1"/>
          </p:cNvSpPr>
          <p:nvPr>
            <p:ph type="body" idx="2"/>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47" name="Google Shape;47;p10"/>
          <p:cNvSpPr>
            <a:spLocks noGrp="1"/>
          </p:cNvSpPr>
          <p:nvPr>
            <p:ph type="pic" idx="3"/>
          </p:nvPr>
        </p:nvSpPr>
        <p:spPr>
          <a:xfrm>
            <a:off x="607296" y="1551428"/>
            <a:ext cx="2934300" cy="2895900"/>
          </a:xfrm>
          <a:prstGeom prst="rect">
            <a:avLst/>
          </a:prstGeom>
          <a:noFill/>
          <a:ln>
            <a:noFill/>
          </a:ln>
        </p:spPr>
      </p:sp>
      <p:sp>
        <p:nvSpPr>
          <p:cNvPr id="48" name="Google Shape;48;p10"/>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Pics - Dark">
  <p:cSld name="2 Pics - Dark">
    <p:spTree>
      <p:nvGrpSpPr>
        <p:cNvPr id="1" name="Shape 50"/>
        <p:cNvGrpSpPr/>
        <p:nvPr/>
      </p:nvGrpSpPr>
      <p:grpSpPr>
        <a:xfrm>
          <a:off x="0" y="0"/>
          <a:ext cx="0" cy="0"/>
          <a:chOff x="0" y="0"/>
          <a:chExt cx="0" cy="0"/>
        </a:xfrm>
      </p:grpSpPr>
      <p:pic>
        <p:nvPicPr>
          <p:cNvPr id="8" name="Google Shape;55;p1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56;p1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51" name="Google Shape;51;p11"/>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a:spLocks noGrp="1"/>
          </p:cNvSpPr>
          <p:nvPr>
            <p:ph type="pic" idx="2"/>
          </p:nvPr>
        </p:nvSpPr>
        <p:spPr>
          <a:xfrm>
            <a:off x="607296" y="1551428"/>
            <a:ext cx="2934300" cy="2895900"/>
          </a:xfrm>
          <a:prstGeom prst="rect">
            <a:avLst/>
          </a:prstGeom>
          <a:noFill/>
          <a:ln>
            <a:noFill/>
          </a:ln>
        </p:spPr>
      </p:sp>
      <p:sp>
        <p:nvSpPr>
          <p:cNvPr id="54" name="Google Shape;54;p11"/>
          <p:cNvSpPr>
            <a:spLocks noGrp="1"/>
          </p:cNvSpPr>
          <p:nvPr>
            <p:ph type="pic" idx="3"/>
          </p:nvPr>
        </p:nvSpPr>
        <p:spPr>
          <a:xfrm>
            <a:off x="4764858" y="1551428"/>
            <a:ext cx="2934300" cy="2895900"/>
          </a:xfrm>
          <a:prstGeom prst="rect">
            <a:avLst/>
          </a:prstGeom>
          <a:noFill/>
          <a:ln>
            <a:noFill/>
          </a:ln>
        </p:spPr>
      </p:sp>
      <p:sp>
        <p:nvSpPr>
          <p:cNvPr id="57" name="Google Shape;57;p11"/>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706" r:id="rId4"/>
    <p:sldLayoutId id="2147483707" r:id="rId5"/>
    <p:sldLayoutId id="2147483698" r:id="rId6"/>
    <p:sldLayoutId id="2147483699" r:id="rId7"/>
    <p:sldLayoutId id="2147483708" r:id="rId8"/>
    <p:sldLayoutId id="2147483709" r:id="rId9"/>
    <p:sldLayoutId id="2147483710" r:id="rId10"/>
    <p:sldLayoutId id="2147483711" r:id="rId11"/>
    <p:sldLayoutId id="2147483712" r:id="rId12"/>
    <p:sldLayoutId id="2147483700" r:id="rId13"/>
    <p:sldLayoutId id="2147483701" r:id="rId14"/>
    <p:sldLayoutId id="2147483702" r:id="rId15"/>
    <p:sldLayoutId id="2147483713" r:id="rId16"/>
    <p:sldLayoutId id="2147483714" r:id="rId17"/>
    <p:sldLayoutId id="2147483715" r:id="rId18"/>
    <p:sldLayoutId id="2147483716" r:id="rId19"/>
    <p:sldLayoutId id="2147483703" r:id="rId20"/>
    <p:sldLayoutId id="2147483704" r:id="rId21"/>
    <p:sldLayoutId id="2147483717" r:id="rId22"/>
    <p:sldLayoutId id="2147483718" r:id="rId23"/>
    <p:sldLayoutId id="2147483719" r:id="rId24"/>
    <p:sldLayoutId id="2147483720" r:id="rId25"/>
    <p:sldLayoutId id="2147483705" r:id="rId26"/>
    <p:sldLayoutId id="2147483721" r:id="rId27"/>
    <p:sldLayoutId id="2147483722" r:id="rId28"/>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lvl="1"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lvl="2"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lvl="3"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lvl="4"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1pPr>
      <a:lvl2pPr marL="742950" lvl="1" indent="-28575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2pPr>
      <a:lvl3pPr marL="1143000" lvl="2"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3pPr>
      <a:lvl4pPr marL="1600200" lvl="3"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4pPr>
      <a:lvl5pPr marL="2057400" lvl="4"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837"/>
        </a:solidFill>
        <a:effectLst/>
      </p:bgPr>
    </p:bg>
    <p:spTree>
      <p:nvGrpSpPr>
        <p:cNvPr id="1" name=""/>
        <p:cNvGrpSpPr/>
        <p:nvPr/>
      </p:nvGrpSpPr>
      <p:grpSpPr>
        <a:xfrm>
          <a:off x="0" y="0"/>
          <a:ext cx="0" cy="0"/>
          <a:chOff x="0" y="0"/>
          <a:chExt cx="0" cy="0"/>
        </a:xfrm>
      </p:grpSpPr>
      <p:pic>
        <p:nvPicPr>
          <p:cNvPr id="18434" name="Google Shape;209;p31"/>
          <p:cNvPicPr preferRelativeResize="0">
            <a:picLocks noChangeAspect="1" noChangeArrowheads="1"/>
          </p:cNvPicPr>
          <p:nvPr/>
        </p:nvPicPr>
        <p:blipFill>
          <a:blip r:embed="rId3"/>
          <a:srcRect l="862" t="27214"/>
          <a:stretch>
            <a:fillRect/>
          </a:stretch>
        </p:blipFill>
        <p:spPr bwMode="auto">
          <a:xfrm>
            <a:off x="0" y="-19050"/>
            <a:ext cx="9144000" cy="4513263"/>
          </a:xfrm>
          <a:prstGeom prst="rect">
            <a:avLst/>
          </a:prstGeom>
          <a:noFill/>
          <a:ln w="9525">
            <a:noFill/>
            <a:miter lim="800000"/>
            <a:headEnd/>
            <a:tailEnd/>
          </a:ln>
        </p:spPr>
      </p:pic>
      <p:sp>
        <p:nvSpPr>
          <p:cNvPr id="210" name="Google Shape;210;p31"/>
          <p:cNvSpPr/>
          <p:nvPr/>
        </p:nvSpPr>
        <p:spPr>
          <a:xfrm>
            <a:off x="0" y="895350"/>
            <a:ext cx="6858000" cy="1162050"/>
          </a:xfrm>
          <a:prstGeom prst="rect">
            <a:avLst/>
          </a:prstGeom>
          <a:solidFill>
            <a:srgbClr val="363837"/>
          </a:solidFill>
          <a:ln>
            <a:noFill/>
          </a:ln>
          <a:effectLst>
            <a:outerShdw blurRad="57150" dist="19050" dir="5400000" algn="bl" rotWithShape="0">
              <a:srgbClr val="000000">
                <a:alpha val="50000"/>
              </a:srgbClr>
            </a:outerShdw>
          </a:effectLst>
        </p:spPr>
        <p:txBody>
          <a:bodyPr spcFirstLastPara="1" lIns="58950" tIns="58950" rIns="58950" bIns="58950" anchor="ctr"/>
          <a:lstStyle/>
          <a:p>
            <a:pPr fontAlgn="auto">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1;p31"/>
          <p:cNvSpPr txBox="1"/>
          <p:nvPr/>
        </p:nvSpPr>
        <p:spPr>
          <a:xfrm>
            <a:off x="0" y="1123950"/>
            <a:ext cx="6667500" cy="785813"/>
          </a:xfrm>
          <a:prstGeom prst="rect">
            <a:avLst/>
          </a:prstGeom>
          <a:noFill/>
          <a:ln>
            <a:noFill/>
          </a:ln>
          <a:effectLst>
            <a:outerShdw blurRad="142875" dist="38100" dir="360000" algn="bl" rotWithShape="0">
              <a:schemeClr val="accent4">
                <a:alpha val="28000"/>
              </a:schemeClr>
            </a:outerShdw>
          </a:effectLst>
        </p:spPr>
        <p:txBody>
          <a:bodyPr spcFirstLastPara="1" lIns="58950" tIns="58950" rIns="58950" bIns="58950" anchor="ctr"/>
          <a:lstStyle/>
          <a:p>
            <a:pPr fontAlgn="auto">
              <a:lnSpc>
                <a:spcPct val="85000"/>
              </a:lnSpc>
              <a:spcBef>
                <a:spcPts val="600"/>
              </a:spcBef>
              <a:spcAft>
                <a:spcPts val="0"/>
              </a:spcAft>
              <a:buClr>
                <a:srgbClr val="000000"/>
              </a:buClr>
              <a:buFont typeface="Arial"/>
              <a:buNone/>
              <a:defRPr/>
            </a:pPr>
            <a:r>
              <a:rPr lang="en-US" sz="3400" b="1" kern="0" dirty="0" smtClean="0">
                <a:solidFill>
                  <a:srgbClr val="FFFFFF"/>
                </a:solidFill>
                <a:latin typeface="Arial"/>
                <a:ea typeface="Arial"/>
                <a:cs typeface="Arial"/>
                <a:sym typeface="Arial"/>
              </a:rPr>
              <a:t>HARDWARE </a:t>
            </a:r>
            <a:r>
              <a:rPr lang="en-US" sz="3400" b="1" kern="0" dirty="0">
                <a:solidFill>
                  <a:srgbClr val="FFFFFF"/>
                </a:solidFill>
                <a:latin typeface="Arial"/>
                <a:ea typeface="Arial"/>
                <a:cs typeface="Arial"/>
                <a:sym typeface="Arial"/>
              </a:rPr>
              <a:t>ARCHITECTURES FOR DEEP LEARNING MODELS</a:t>
            </a:r>
            <a:endParaRPr sz="3400" b="1" kern="0">
              <a:solidFill>
                <a:srgbClr val="FFFFFF"/>
              </a:solidFill>
              <a:latin typeface="Arial"/>
              <a:ea typeface="Arial"/>
              <a:cs typeface="Arial"/>
              <a:sym typeface="Arial"/>
            </a:endParaRPr>
          </a:p>
        </p:txBody>
      </p:sp>
      <p:sp>
        <p:nvSpPr>
          <p:cNvPr id="212" name="Google Shape;212;p31"/>
          <p:cNvSpPr txBox="1"/>
          <p:nvPr/>
        </p:nvSpPr>
        <p:spPr>
          <a:xfrm>
            <a:off x="0" y="2038350"/>
            <a:ext cx="6858000" cy="1905000"/>
          </a:xfrm>
          <a:prstGeom prst="rect">
            <a:avLst/>
          </a:prstGeom>
          <a:solidFill>
            <a:srgbClr val="009DAC"/>
          </a:solidFill>
          <a:ln>
            <a:noFill/>
          </a:ln>
          <a:effectLst>
            <a:outerShdw blurRad="128588" dist="38100" dir="3420000" algn="bl" rotWithShape="0">
              <a:srgbClr val="000000">
                <a:alpha val="50000"/>
              </a:srgbClr>
            </a:outerShdw>
          </a:effectLst>
        </p:spPr>
        <p:txBody>
          <a:bodyPr spcFirstLastPara="1" lIns="58950" tIns="29475" rIns="58950" bIns="29475" anchor="ctr"/>
          <a:lstStyle/>
          <a:p>
            <a:pPr fontAlgn="auto">
              <a:spcBef>
                <a:spcPts val="0"/>
              </a:spcBef>
              <a:spcAft>
                <a:spcPts val="0"/>
              </a:spcAft>
              <a:buClr>
                <a:srgbClr val="000000"/>
              </a:buClr>
              <a:buFont typeface="Arial"/>
              <a:buNone/>
              <a:defRPr/>
            </a:pPr>
            <a:r>
              <a:rPr lang="en-CA" sz="2500" b="1" i="1" kern="0" dirty="0" smtClean="0">
                <a:solidFill>
                  <a:srgbClr val="363837"/>
                </a:solidFill>
                <a:latin typeface="Arial"/>
                <a:ea typeface="Arial"/>
                <a:cs typeface="Arial"/>
                <a:sym typeface="Arial"/>
              </a:rPr>
              <a:t>Presenters: </a:t>
            </a:r>
          </a:p>
          <a:p>
            <a:pPr fontAlgn="auto">
              <a:spcBef>
                <a:spcPts val="0"/>
              </a:spcBef>
              <a:spcAft>
                <a:spcPts val="0"/>
              </a:spcAft>
              <a:buClr>
                <a:srgbClr val="000000"/>
              </a:buClr>
              <a:buFont typeface="Arial"/>
              <a:buNone/>
              <a:defRPr/>
            </a:pPr>
            <a:r>
              <a:rPr lang="en-CA" sz="2000" b="1" i="1" kern="0" dirty="0" smtClean="0">
                <a:solidFill>
                  <a:schemeClr val="accent6"/>
                </a:solidFill>
                <a:latin typeface="Arial"/>
                <a:ea typeface="Arial"/>
                <a:cs typeface="Arial"/>
                <a:sym typeface="Arial"/>
              </a:rPr>
              <a:t>1. </a:t>
            </a:r>
            <a:r>
              <a:rPr lang="en-CA" sz="2000" b="1" i="1" kern="0" dirty="0" err="1" smtClean="0">
                <a:solidFill>
                  <a:schemeClr val="accent6"/>
                </a:solidFill>
                <a:latin typeface="Arial"/>
                <a:ea typeface="Arial"/>
                <a:cs typeface="Arial"/>
                <a:sym typeface="Arial"/>
              </a:rPr>
              <a:t>Towhidul</a:t>
            </a:r>
            <a:r>
              <a:rPr lang="en-CA" sz="2000" b="1" i="1" kern="0" dirty="0" smtClean="0">
                <a:solidFill>
                  <a:schemeClr val="accent6"/>
                </a:solidFill>
                <a:latin typeface="Arial"/>
                <a:ea typeface="Arial"/>
                <a:cs typeface="Arial"/>
                <a:sym typeface="Arial"/>
              </a:rPr>
              <a:t> </a:t>
            </a:r>
            <a:r>
              <a:rPr lang="en-CA" sz="2000" b="1" i="1" kern="0" dirty="0">
                <a:solidFill>
                  <a:schemeClr val="accent6"/>
                </a:solidFill>
                <a:latin typeface="Arial"/>
                <a:ea typeface="Arial"/>
                <a:cs typeface="Arial"/>
                <a:sym typeface="Arial"/>
              </a:rPr>
              <a:t>Islam – 202381732 </a:t>
            </a:r>
            <a:r>
              <a:rPr lang="en-CA" sz="2000" b="1" i="1" kern="0" dirty="0" smtClean="0">
                <a:solidFill>
                  <a:schemeClr val="accent6"/>
                </a:solidFill>
                <a:latin typeface="Arial"/>
                <a:ea typeface="Arial"/>
                <a:cs typeface="Arial"/>
                <a:sym typeface="Arial"/>
              </a:rPr>
              <a:t>(FPGA)</a:t>
            </a:r>
          </a:p>
          <a:p>
            <a:pPr fontAlgn="auto">
              <a:spcBef>
                <a:spcPts val="0"/>
              </a:spcBef>
              <a:spcAft>
                <a:spcPts val="0"/>
              </a:spcAft>
              <a:buClr>
                <a:srgbClr val="000000"/>
              </a:buClr>
              <a:buFont typeface="Arial"/>
              <a:buNone/>
              <a:defRPr/>
            </a:pPr>
            <a:r>
              <a:rPr lang="en-CA" sz="2000" b="1" i="1" kern="0" dirty="0" smtClean="0">
                <a:solidFill>
                  <a:schemeClr val="accent6"/>
                </a:solidFill>
                <a:latin typeface="Arial"/>
                <a:ea typeface="Arial"/>
                <a:cs typeface="Arial"/>
                <a:sym typeface="Arial"/>
              </a:rPr>
              <a:t>2. </a:t>
            </a:r>
            <a:r>
              <a:rPr lang="en-CA" sz="2000" b="1" i="1" kern="0" dirty="0" err="1" smtClean="0">
                <a:solidFill>
                  <a:schemeClr val="accent6"/>
                </a:solidFill>
                <a:latin typeface="Arial"/>
                <a:ea typeface="Arial"/>
                <a:cs typeface="Arial"/>
                <a:sym typeface="Arial"/>
              </a:rPr>
              <a:t>Moni</a:t>
            </a:r>
            <a:r>
              <a:rPr lang="en-CA" sz="2000" b="1" i="1" kern="0" dirty="0" smtClean="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Kishore</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Dhar</a:t>
            </a:r>
            <a:r>
              <a:rPr lang="en-CA" sz="2000" b="1" i="1" kern="0" dirty="0">
                <a:solidFill>
                  <a:schemeClr val="accent6"/>
                </a:solidFill>
                <a:latin typeface="Arial"/>
                <a:ea typeface="Arial"/>
                <a:cs typeface="Arial"/>
                <a:sym typeface="Arial"/>
              </a:rPr>
              <a:t> – 202380330 </a:t>
            </a:r>
            <a:r>
              <a:rPr lang="en-CA" sz="2000" b="1" i="1" kern="0" dirty="0" smtClean="0">
                <a:solidFill>
                  <a:schemeClr val="accent6"/>
                </a:solidFill>
                <a:latin typeface="Arial"/>
                <a:ea typeface="Arial"/>
                <a:cs typeface="Arial"/>
                <a:sym typeface="Arial"/>
              </a:rPr>
              <a:t>(ASIC)</a:t>
            </a:r>
          </a:p>
          <a:p>
            <a:pPr fontAlgn="auto">
              <a:spcBef>
                <a:spcPts val="0"/>
              </a:spcBef>
              <a:spcAft>
                <a:spcPts val="0"/>
              </a:spcAft>
              <a:buClr>
                <a:srgbClr val="000000"/>
              </a:buClr>
              <a:buFont typeface="Arial"/>
              <a:buNone/>
              <a:defRPr/>
            </a:pPr>
            <a:r>
              <a:rPr lang="en-CA" sz="2000" b="1" i="1" kern="0" dirty="0" smtClean="0">
                <a:solidFill>
                  <a:schemeClr val="accent6"/>
                </a:solidFill>
                <a:latin typeface="Arial"/>
                <a:ea typeface="Arial"/>
                <a:cs typeface="Arial"/>
                <a:sym typeface="Arial"/>
              </a:rPr>
              <a:t>3. </a:t>
            </a:r>
            <a:r>
              <a:rPr lang="en-CA" sz="2000" b="1" i="1" kern="0" dirty="0" err="1" smtClean="0">
                <a:solidFill>
                  <a:schemeClr val="accent6"/>
                </a:solidFill>
                <a:latin typeface="Arial"/>
                <a:ea typeface="Arial"/>
                <a:cs typeface="Arial"/>
                <a:sym typeface="Arial"/>
              </a:rPr>
              <a:t>Sachi</a:t>
            </a:r>
            <a:r>
              <a:rPr lang="en-CA" sz="2000" b="1" i="1" kern="0" dirty="0" smtClean="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Datta</a:t>
            </a:r>
            <a:r>
              <a:rPr lang="en-CA" sz="2000" b="1" i="1" kern="0" dirty="0">
                <a:solidFill>
                  <a:schemeClr val="accent6"/>
                </a:solidFill>
                <a:latin typeface="Arial"/>
                <a:ea typeface="Arial"/>
                <a:cs typeface="Arial"/>
                <a:sym typeface="Arial"/>
              </a:rPr>
              <a:t> – 202387871 </a:t>
            </a:r>
            <a:r>
              <a:rPr lang="en-CA" sz="2000" b="1" i="1" kern="0" dirty="0" smtClean="0">
                <a:solidFill>
                  <a:schemeClr val="accent6"/>
                </a:solidFill>
                <a:latin typeface="Arial"/>
                <a:ea typeface="Arial"/>
                <a:cs typeface="Arial"/>
                <a:sym typeface="Arial"/>
              </a:rPr>
              <a:t>(GPU)</a:t>
            </a:r>
          </a:p>
          <a:p>
            <a:pPr fontAlgn="auto">
              <a:spcBef>
                <a:spcPts val="0"/>
              </a:spcBef>
              <a:spcAft>
                <a:spcPts val="0"/>
              </a:spcAft>
              <a:buClr>
                <a:srgbClr val="000000"/>
              </a:buClr>
              <a:defRPr/>
            </a:pPr>
            <a:r>
              <a:rPr lang="en-CA" sz="2000" b="1" i="1" kern="0" dirty="0" smtClean="0">
                <a:solidFill>
                  <a:schemeClr val="accent6"/>
                </a:solidFill>
                <a:latin typeface="Arial"/>
                <a:ea typeface="Arial"/>
                <a:cs typeface="Arial"/>
                <a:sym typeface="Arial"/>
              </a:rPr>
              <a:t>4. </a:t>
            </a:r>
            <a:r>
              <a:rPr lang="en-CA" sz="2000" b="1" i="1" kern="0" dirty="0" err="1" smtClean="0">
                <a:solidFill>
                  <a:schemeClr val="accent6"/>
                </a:solidFill>
                <a:latin typeface="Arial"/>
                <a:ea typeface="Arial"/>
                <a:cs typeface="Arial"/>
                <a:sym typeface="Arial"/>
              </a:rPr>
              <a:t>Rifat</a:t>
            </a:r>
            <a:r>
              <a:rPr lang="en-CA" sz="2000" b="1" i="1" kern="0" dirty="0" smtClean="0">
                <a:solidFill>
                  <a:schemeClr val="accent6"/>
                </a:solidFill>
                <a:latin typeface="Arial"/>
                <a:ea typeface="Arial"/>
                <a:cs typeface="Arial"/>
                <a:sym typeface="Arial"/>
              </a:rPr>
              <a:t> </a:t>
            </a:r>
            <a:r>
              <a:rPr lang="en-CA" sz="2000" b="1" i="1" kern="0" dirty="0">
                <a:solidFill>
                  <a:schemeClr val="accent6"/>
                </a:solidFill>
                <a:latin typeface="Arial"/>
                <a:ea typeface="Arial"/>
                <a:cs typeface="Arial"/>
                <a:sym typeface="Arial"/>
              </a:rPr>
              <a:t>Bin </a:t>
            </a:r>
            <a:r>
              <a:rPr lang="en-CA" sz="2000" b="1" i="1" kern="0" dirty="0" err="1">
                <a:solidFill>
                  <a:schemeClr val="accent6"/>
                </a:solidFill>
                <a:latin typeface="Arial"/>
                <a:ea typeface="Arial"/>
                <a:cs typeface="Arial"/>
                <a:sym typeface="Arial"/>
              </a:rPr>
              <a:t>Masud</a:t>
            </a:r>
            <a:r>
              <a:rPr lang="en-CA" sz="2000" b="1" i="1" kern="0" dirty="0">
                <a:solidFill>
                  <a:schemeClr val="accent6"/>
                </a:solidFill>
                <a:latin typeface="Arial"/>
                <a:ea typeface="Arial"/>
                <a:cs typeface="Arial"/>
                <a:sym typeface="Arial"/>
              </a:rPr>
              <a:t> – 202387267 (</a:t>
            </a:r>
            <a:r>
              <a:rPr lang="en-CA" sz="2000" b="1" i="1" kern="0" dirty="0" err="1">
                <a:solidFill>
                  <a:schemeClr val="accent6"/>
                </a:solidFill>
                <a:latin typeface="Arial"/>
                <a:ea typeface="Arial"/>
                <a:cs typeface="Arial"/>
                <a:sym typeface="Arial"/>
              </a:rPr>
              <a:t>SiLaGO</a:t>
            </a:r>
            <a:r>
              <a:rPr lang="en-CA" sz="2500" b="1" i="1" kern="0" dirty="0">
                <a:solidFill>
                  <a:schemeClr val="accent6"/>
                </a:solidFill>
                <a:latin typeface="Arial"/>
                <a:ea typeface="Arial"/>
                <a:cs typeface="Arial"/>
                <a:sym typeface="Arial"/>
              </a:rPr>
              <a:t>)</a:t>
            </a:r>
            <a:endParaRPr sz="800" i="1" kern="0">
              <a:solidFill>
                <a:schemeClr val="accent6"/>
              </a:solidFill>
              <a:latin typeface="Arial"/>
              <a:ea typeface="Arial"/>
              <a:cs typeface="Arial"/>
              <a:sym typeface="Arial"/>
            </a:endParaRPr>
          </a:p>
        </p:txBody>
      </p:sp>
      <p:sp>
        <p:nvSpPr>
          <p:cNvPr id="213" name="Google Shape;213;p31"/>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dirty="0">
                <a:solidFill>
                  <a:schemeClr val="accent6"/>
                </a:solidFill>
                <a:latin typeface="Roboto Medium"/>
                <a:ea typeface="Roboto Medium"/>
                <a:cs typeface="Roboto Medium"/>
                <a:sym typeface="Roboto Medium"/>
              </a:rPr>
              <a:t>© </a:t>
            </a:r>
            <a:r>
              <a:rPr lang="en-CA" sz="900" dirty="0" smtClean="0">
                <a:solidFill>
                  <a:schemeClr val="accent6"/>
                </a:solidFill>
                <a:latin typeface="Roboto Medium"/>
                <a:ea typeface="Roboto Medium"/>
                <a:cs typeface="Roboto Medium"/>
                <a:sym typeface="Roboto Medium"/>
              </a:rPr>
              <a:t>ENGI-9819(Computer Hardware Found), </a:t>
            </a:r>
            <a:r>
              <a:rPr lang="en-CA" sz="900" dirty="0">
                <a:solidFill>
                  <a:schemeClr val="accent6"/>
                </a:solidFill>
                <a:latin typeface="Roboto Medium"/>
                <a:ea typeface="Roboto Medium"/>
                <a:cs typeface="Roboto Medium"/>
                <a:sym typeface="Roboto Medium"/>
              </a:rPr>
              <a:t>2023</a:t>
            </a:r>
            <a:endParaRPr sz="900">
              <a:solidFill>
                <a:schemeClr val="accent6"/>
              </a:solidFill>
              <a:latin typeface="Roboto Medium"/>
              <a:ea typeface="Roboto Medium"/>
              <a:cs typeface="Roboto Medium"/>
              <a:sym typeface="Roboto Medium"/>
            </a:endParaRPr>
          </a:p>
        </p:txBody>
      </p:sp>
      <p:sp>
        <p:nvSpPr>
          <p:cNvPr id="214" name="Google Shape;214;p31"/>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18440" name="Google Shape;215;p31"/>
          <p:cNvPicPr preferRelativeResize="0">
            <a:picLocks noChangeAspect="1" noChangeArrowheads="1"/>
          </p:cNvPicPr>
          <p:nvPr/>
        </p:nvPicPr>
        <p:blipFill>
          <a:blip r:embed="rId4"/>
          <a:srcRect/>
          <a:stretch>
            <a:fillRect/>
          </a:stretch>
        </p:blipFill>
        <p:spPr bwMode="auto">
          <a:xfrm>
            <a:off x="8329613" y="4616450"/>
            <a:ext cx="641350" cy="371475"/>
          </a:xfrm>
          <a:prstGeom prst="rect">
            <a:avLst/>
          </a:prstGeom>
          <a:noFill/>
          <a:ln w="9525">
            <a:noFill/>
            <a:miter lim="800000"/>
            <a:headEnd/>
            <a:tailEnd/>
          </a:ln>
        </p:spPr>
      </p:pic>
      <p:cxnSp>
        <p:nvCxnSpPr>
          <p:cNvPr id="18441" name="Google Shape;216;p31"/>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18442" name="Google Shape;217;p31"/>
          <p:cNvPicPr preferRelativeResize="0">
            <a:picLocks noChangeAspect="1" noChangeArrowheads="1"/>
          </p:cNvPicPr>
          <p:nvPr/>
        </p:nvPicPr>
        <p:blipFill>
          <a:blip r:embed="rId4"/>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2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2000"/>
                                        <p:tgtEl>
                                          <p:spTgt spid="210"/>
                                        </p:tgtEl>
                                      </p:cBhvr>
                                    </p:animEffect>
                                  </p:childTnLst>
                                </p:cTn>
                              </p:par>
                              <p:par>
                                <p:cTn id="11" presetID="10" presetClass="entr" presetSubtype="0" fill="hold" nodeType="withEffect">
                                  <p:stCondLst>
                                    <p:cond delay="0"/>
                                  </p:stCondLst>
                                  <p:childTnLst>
                                    <p:set>
                                      <p:cBhvr>
                                        <p:cTn id="12" dur="1" fill="hold">
                                          <p:stCondLst>
                                            <p:cond delay="0"/>
                                          </p:stCondLst>
                                        </p:cTn>
                                        <p:tgtEl>
                                          <p:spTgt spid="212"/>
                                        </p:tgtEl>
                                        <p:attrNameLst>
                                          <p:attrName>style.visibility</p:attrName>
                                        </p:attrNameLst>
                                      </p:cBhvr>
                                      <p:to>
                                        <p:strVal val="visible"/>
                                      </p:to>
                                    </p:set>
                                    <p:animEffect transition="in" filter="fade">
                                      <p:cBhvr>
                                        <p:cTn id="13" dur="2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4"/>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smtClean="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smtClean="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smtClean="0">
                <a:solidFill>
                  <a:srgbClr val="141313"/>
                </a:solidFill>
                <a:latin typeface="Roboto" charset="0"/>
                <a:cs typeface="Arial" charset="0"/>
                <a:sym typeface="Roboto" charset="0"/>
              </a:rPr>
              <a:t>-latency 4.9 µsec</a:t>
            </a:r>
            <a:endParaRPr lang="en-CA" sz="1600" b="0" smtClean="0">
              <a:latin typeface="Roboto" charset="0"/>
              <a:cs typeface="Arial" charset="0"/>
              <a:sym typeface="Robot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625"/>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400" b="1" i="1" kern="0" dirty="0">
                <a:solidFill>
                  <a:schemeClr val="accent5"/>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970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970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970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970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970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9706"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9707"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smtClean="0">
                <a:latin typeface="Roboto" charset="0"/>
                <a:cs typeface="Arial" charset="0"/>
                <a:sym typeface="Roboto" charset="0"/>
              </a:rPr>
              <a:t> </a:t>
            </a:r>
            <a:r>
              <a:rPr lang="en-CA" sz="1600" smtClean="0">
                <a:solidFill>
                  <a:schemeClr val="bg1"/>
                </a:solidFill>
                <a:latin typeface="Roboto" charset="0"/>
                <a:cs typeface="Arial" charset="0"/>
                <a:sym typeface="Roboto" charset="0"/>
              </a:rPr>
              <a:t>- </a:t>
            </a:r>
            <a:r>
              <a:rPr lang="en-CA" sz="1600" b="0" smtClean="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smtClean="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4"/>
          <a:srcRect/>
          <a:stretch>
            <a:fillRect/>
          </a:stretch>
        </p:blipFill>
        <p:spPr bwMode="auto">
          <a:xfrm>
            <a:off x="3733800" y="2495550"/>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Equations it try to solve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0725"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0726"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0727"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0728"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0729"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0730"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1"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2"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Pre-trained weights from training are binarized and Stored in BRAM</a:t>
            </a:r>
            <a:endParaRPr lang="en-CA" sz="1900" smtClean="0">
              <a:latin typeface="Roboto" charset="0"/>
              <a:cs typeface="Arial" charset="0"/>
              <a:sym typeface="Roboto" charset="0"/>
            </a:endParaRPr>
          </a:p>
        </p:txBody>
      </p:sp>
      <p:sp>
        <p:nvSpPr>
          <p:cNvPr id="24" name="TextBox 23"/>
          <p:cNvSpPr txBox="1">
            <a:spLocks noChangeArrowheads="1"/>
          </p:cNvSpPr>
          <p:nvPr/>
        </p:nvSpPr>
        <p:spPr bwMode="auto">
          <a:xfrm>
            <a:off x="1066800" y="3714750"/>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a:latin typeface="Roboto" charset="0"/>
              </a:rPr>
              <a:t>Figure : First Hidden layer</a:t>
            </a:r>
            <a:endParaRPr lang="en-US" sz="800">
              <a:latin typeface="Roboto" charset="0"/>
            </a:endParaRPr>
          </a:p>
          <a:p>
            <a:pPr>
              <a:buClr>
                <a:srgbClr val="000000"/>
              </a:buClr>
              <a:buFont typeface="Arial" charset="0"/>
              <a:buNone/>
            </a:pPr>
            <a:endParaRPr lang="en-US"/>
          </a:p>
        </p:txBody>
      </p:sp>
      <p:pic>
        <p:nvPicPr>
          <p:cNvPr id="48132" name="Picture 4"/>
          <p:cNvPicPr>
            <a:picLocks noChangeAspect="1" noChangeArrowheads="1"/>
          </p:cNvPicPr>
          <p:nvPr/>
        </p:nvPicPr>
        <p:blipFill>
          <a:blip r:embed="rId4"/>
          <a:srcRect/>
          <a:stretch>
            <a:fillRect/>
          </a:stretch>
        </p:blipFill>
        <p:spPr bwMode="auto">
          <a:xfrm>
            <a:off x="4038600" y="3333750"/>
            <a:ext cx="4502150" cy="1166813"/>
          </a:xfrm>
          <a:prstGeom prst="rect">
            <a:avLst/>
          </a:prstGeom>
          <a:noFill/>
          <a:ln w="9525">
            <a:noFill/>
            <a:miter lim="800000"/>
            <a:headEnd/>
            <a:tailEnd/>
          </a:ln>
        </p:spPr>
      </p:pic>
      <p:pic>
        <p:nvPicPr>
          <p:cNvPr id="48134" name="Picture 6"/>
          <p:cNvPicPr>
            <a:picLocks noChangeAspect="1" noChangeArrowheads="1"/>
          </p:cNvPicPr>
          <p:nvPr/>
        </p:nvPicPr>
        <p:blipFill>
          <a:blip r:embed="rId5"/>
          <a:srcRect/>
          <a:stretch>
            <a:fillRect/>
          </a:stretch>
        </p:blipFill>
        <p:spPr bwMode="auto">
          <a:xfrm>
            <a:off x="609600" y="1962150"/>
            <a:ext cx="3886200" cy="1765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13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8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174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175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175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1752"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3175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175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175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1756"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4"/>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smtClean="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smtClean="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smtClean="0">
                <a:solidFill>
                  <a:srgbClr val="141313"/>
                </a:solidFill>
                <a:latin typeface="Roboto" charset="0"/>
                <a:cs typeface="Arial" charset="0"/>
                <a:sym typeface="Roboto" charset="0"/>
              </a:rPr>
              <a:t>-latency 4.9 µsec</a:t>
            </a:r>
            <a:endParaRPr lang="en-CA" sz="1600" b="0" smtClean="0">
              <a:latin typeface="Roboto" charset="0"/>
              <a:cs typeface="Arial" charset="0"/>
              <a:sym typeface="Robot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2772"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2773"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2774"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2775"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2776"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277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277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32779" name="Picture 3"/>
          <p:cNvPicPr>
            <a:picLocks noChangeAspect="1" noChangeArrowheads="1"/>
          </p:cNvPicPr>
          <p:nvPr/>
        </p:nvPicPr>
        <p:blipFill>
          <a:blip r:embed="rId4"/>
          <a:srcRect/>
          <a:stretch>
            <a:fillRect/>
          </a:stretch>
        </p:blipFill>
        <p:spPr bwMode="auto">
          <a:xfrm>
            <a:off x="28575" y="361950"/>
            <a:ext cx="9115425" cy="3486150"/>
          </a:xfrm>
          <a:prstGeom prst="rect">
            <a:avLst/>
          </a:prstGeom>
          <a:noFill/>
          <a:ln w="9525">
            <a:noFill/>
            <a:miter lim="800000"/>
            <a:headEnd/>
            <a:tailEnd/>
          </a:ln>
        </p:spPr>
      </p:pic>
      <p:sp>
        <p:nvSpPr>
          <p:cNvPr id="32780" name="TextBox 16"/>
          <p:cNvSpPr txBox="1">
            <a:spLocks noChangeArrowheads="1"/>
          </p:cNvSpPr>
          <p:nvPr/>
        </p:nvSpPr>
        <p:spPr bwMode="auto">
          <a:xfrm>
            <a:off x="2743200" y="4019550"/>
            <a:ext cx="37338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a:latin typeface="Roboto" charset="0"/>
              </a:rPr>
              <a:t>Figure : </a:t>
            </a:r>
            <a:r>
              <a:rPr lang="en-US" sz="800">
                <a:latin typeface="Roboto" charset="0"/>
              </a:rPr>
              <a:t>A General Neural Network Hardware Architecture on FPGA</a:t>
            </a:r>
          </a:p>
          <a:p>
            <a:pPr>
              <a:buClr>
                <a:srgbClr val="000000"/>
              </a:buClr>
              <a:buFont typeface="Arial" charset="0"/>
              <a:buNone/>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243;p34"/>
          <p:cNvSpPr txBox="1">
            <a:spLocks noChangeArrowheads="1"/>
          </p:cNvSpPr>
          <p:nvPr/>
        </p:nvSpPr>
        <p:spPr bwMode="auto">
          <a:xfrm>
            <a:off x="268288" y="228600"/>
            <a:ext cx="8269287" cy="936689"/>
          </a:xfrm>
          <a:prstGeom prst="rect">
            <a:avLst/>
          </a:prstGeom>
          <a:noFill/>
          <a:ln w="9525">
            <a:noFill/>
            <a:miter lim="800000"/>
            <a:headEnd/>
            <a:tailEnd/>
          </a:ln>
        </p:spPr>
        <p:txBody>
          <a:bodyPr lIns="58950" tIns="29475" rIns="58950" bIns="29475">
            <a:spAutoFit/>
          </a:bodyPr>
          <a:lstStyle/>
          <a:p>
            <a:pPr>
              <a:buClr>
                <a:srgbClr val="000000"/>
              </a:buClr>
            </a:pPr>
            <a:r>
              <a:rPr lang="en-US" sz="2400" b="1" dirty="0" smtClean="0">
                <a:solidFill>
                  <a:srgbClr val="363837"/>
                </a:solidFill>
              </a:rPr>
              <a:t>HARDWARE ARCHITECTURES FOR DEEP LEARNING MODELS</a:t>
            </a:r>
          </a:p>
          <a:p>
            <a:pPr>
              <a:buClr>
                <a:srgbClr val="000000"/>
              </a:buClr>
            </a:pPr>
            <a:endParaRPr lang="en-US" sz="900" dirty="0">
              <a:solidFill>
                <a:srgbClr val="363837"/>
              </a:solidFill>
            </a:endParaRPr>
          </a:p>
        </p:txBody>
      </p:sp>
      <p:sp>
        <p:nvSpPr>
          <p:cNvPr id="244" name="Google Shape;244;p34"/>
          <p:cNvSpPr/>
          <p:nvPr/>
        </p:nvSpPr>
        <p:spPr>
          <a:xfrm>
            <a:off x="8070850" y="4470400"/>
            <a:ext cx="1073150"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19460" name="Google Shape;245;p34"/>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19461" name="Google Shape;246;p34"/>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47" name="Google Shape;247;p34"/>
          <p:cNvSpPr txBox="1"/>
          <p:nvPr/>
        </p:nvSpPr>
        <p:spPr>
          <a:xfrm>
            <a:off x="1501775" y="1344053"/>
            <a:ext cx="6140450" cy="3132697"/>
          </a:xfrm>
          <a:prstGeom prst="rect">
            <a:avLst/>
          </a:prstGeom>
          <a:noFill/>
          <a:ln>
            <a:noFill/>
          </a:ln>
        </p:spPr>
        <p:txBody>
          <a:bodyPr spcFirstLastPara="1" lIns="58950" tIns="58950" rIns="58950" bIns="58950">
            <a:spAutoFit/>
          </a:bodyPr>
          <a:lstStyle/>
          <a:p>
            <a:pPr algn="ctr" fontAlgn="auto">
              <a:spcBef>
                <a:spcPts val="0"/>
              </a:spcBef>
              <a:spcAft>
                <a:spcPts val="0"/>
              </a:spcAft>
              <a:buClr>
                <a:srgbClr val="000000"/>
              </a:buClr>
              <a:buFont typeface="Arial"/>
              <a:buNone/>
              <a:defRPr/>
            </a:pPr>
            <a:r>
              <a:rPr lang="en-CA" sz="2400" b="1" kern="0" dirty="0" smtClean="0">
                <a:solidFill>
                  <a:srgbClr val="009DAC"/>
                </a:solidFill>
                <a:latin typeface="Roboto"/>
                <a:ea typeface="Roboto"/>
                <a:cs typeface="Roboto"/>
                <a:sym typeface="Roboto"/>
              </a:rPr>
              <a:t>Contents</a:t>
            </a:r>
            <a:endParaRPr sz="2400" b="1" kern="0">
              <a:solidFill>
                <a:srgbClr val="009DAC"/>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800" b="1" kern="0" dirty="0" smtClean="0">
                <a:solidFill>
                  <a:srgbClr val="363837"/>
                </a:solidFill>
                <a:latin typeface="Roboto"/>
                <a:ea typeface="Roboto"/>
                <a:cs typeface="Roboto"/>
                <a:sym typeface="Roboto"/>
              </a:rPr>
              <a:t>Introduction!</a:t>
            </a:r>
            <a:endParaRPr sz="1800" b="1" kern="0">
              <a:solidFill>
                <a:srgbClr val="363837"/>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800" b="1" kern="0" dirty="0" smtClean="0">
                <a:solidFill>
                  <a:srgbClr val="363837"/>
                </a:solidFill>
                <a:latin typeface="Roboto"/>
                <a:ea typeface="Roboto"/>
                <a:cs typeface="Roboto"/>
                <a:sym typeface="Roboto"/>
              </a:rPr>
              <a:t>Deep Learning</a:t>
            </a:r>
          </a:p>
          <a:p>
            <a:pPr marL="749300" indent="-254000" fontAlgn="auto">
              <a:spcBef>
                <a:spcPts val="600"/>
              </a:spcBef>
              <a:spcAft>
                <a:spcPts val="0"/>
              </a:spcAft>
              <a:buClr>
                <a:srgbClr val="363837"/>
              </a:buClr>
              <a:buSzPts val="1800"/>
              <a:buFont typeface="Roboto"/>
              <a:buAutoNum type="romanLcPeriod"/>
              <a:defRPr/>
            </a:pPr>
            <a:r>
              <a:rPr lang="en-CA" sz="1800" b="1" kern="0" dirty="0" smtClean="0">
                <a:solidFill>
                  <a:srgbClr val="363837"/>
                </a:solidFill>
                <a:latin typeface="Roboto"/>
                <a:ea typeface="Roboto"/>
                <a:cs typeface="Roboto"/>
                <a:sym typeface="Roboto"/>
              </a:rPr>
              <a:t>FPAGA</a:t>
            </a:r>
          </a:p>
          <a:p>
            <a:pPr marL="1181100" lvl="2" indent="-202699" fontAlgn="auto">
              <a:lnSpc>
                <a:spcPct val="115000"/>
              </a:lnSpc>
              <a:spcBef>
                <a:spcPts val="600"/>
              </a:spcBef>
              <a:spcAft>
                <a:spcPts val="0"/>
              </a:spcAft>
              <a:buClr>
                <a:srgbClr val="363837"/>
              </a:buClr>
              <a:buSzPts val="1600"/>
              <a:buFont typeface="Roboto"/>
              <a:buAutoNum type="alphaLcPeriod"/>
              <a:defRPr/>
            </a:pPr>
            <a:r>
              <a:rPr lang="en-US" sz="1600" b="1" kern="0" dirty="0" smtClean="0">
                <a:solidFill>
                  <a:srgbClr val="363837"/>
                </a:solidFill>
                <a:latin typeface="Roboto"/>
                <a:ea typeface="Roboto"/>
                <a:cs typeface="Roboto"/>
                <a:sym typeface="Roboto"/>
              </a:rPr>
              <a:t>..</a:t>
            </a:r>
            <a:endParaRPr sz="1600" b="1" kern="0">
              <a:solidFill>
                <a:srgbClr val="363837"/>
              </a:solidFill>
              <a:latin typeface="Roboto"/>
              <a:ea typeface="Roboto"/>
              <a:cs typeface="Roboto"/>
              <a:sym typeface="Roboto"/>
            </a:endParaRPr>
          </a:p>
          <a:p>
            <a:pPr marL="1181100" lvl="2" indent="-189999" fontAlgn="auto">
              <a:lnSpc>
                <a:spcPct val="115000"/>
              </a:lnSpc>
              <a:spcBef>
                <a:spcPts val="0"/>
              </a:spcBef>
              <a:spcAft>
                <a:spcPts val="0"/>
              </a:spcAft>
              <a:buClr>
                <a:srgbClr val="363837"/>
              </a:buClr>
              <a:buSzPts val="1400"/>
              <a:buFont typeface="Roboto"/>
              <a:buAutoNum type="alphaLcPeriod"/>
              <a:defRPr/>
            </a:pPr>
            <a:r>
              <a:rPr lang="en-US" sz="1600" b="1" kern="0" dirty="0" smtClean="0">
                <a:solidFill>
                  <a:srgbClr val="363837"/>
                </a:solidFill>
                <a:latin typeface="Roboto"/>
                <a:ea typeface="Roboto"/>
                <a:cs typeface="Roboto"/>
                <a:sym typeface="Roboto"/>
              </a:rPr>
              <a:t>..</a:t>
            </a:r>
            <a:endParaRPr sz="1600" b="1" kern="0">
              <a:solidFill>
                <a:srgbClr val="363837"/>
              </a:solidFill>
              <a:latin typeface="Roboto"/>
              <a:ea typeface="Roboto"/>
              <a:cs typeface="Roboto"/>
              <a:sym typeface="Roboto"/>
            </a:endParaRPr>
          </a:p>
          <a:p>
            <a:pPr marL="1620000" lvl="4" indent="-222250" fontAlgn="auto">
              <a:spcBef>
                <a:spcPts val="0"/>
              </a:spcBef>
              <a:spcAft>
                <a:spcPts val="0"/>
              </a:spcAft>
              <a:buClr>
                <a:srgbClr val="363837"/>
              </a:buClr>
              <a:buSzPts val="1400"/>
              <a:buFont typeface="Roboto"/>
              <a:buChar char="●"/>
              <a:defRPr/>
            </a:pPr>
            <a:r>
              <a:rPr lang="en-US" sz="1600" kern="0" dirty="0" smtClean="0">
                <a:solidFill>
                  <a:srgbClr val="363837"/>
                </a:solidFill>
                <a:latin typeface="Roboto"/>
                <a:ea typeface="Roboto"/>
                <a:cs typeface="Roboto"/>
                <a:sym typeface="Roboto"/>
              </a:rPr>
              <a:t>…</a:t>
            </a:r>
            <a:endParaRPr sz="1600" kern="0">
              <a:solidFill>
                <a:srgbClr val="363837"/>
              </a:solidFill>
              <a:latin typeface="Roboto"/>
              <a:ea typeface="Roboto"/>
              <a:cs typeface="Roboto"/>
              <a:sym typeface="Roboto"/>
            </a:endParaRPr>
          </a:p>
          <a:p>
            <a:pPr marL="1620000" lvl="4" indent="-222250" fontAlgn="auto">
              <a:spcBef>
                <a:spcPts val="0"/>
              </a:spcBef>
              <a:spcAft>
                <a:spcPts val="0"/>
              </a:spcAft>
              <a:buClr>
                <a:srgbClr val="363837"/>
              </a:buClr>
              <a:buSzPts val="1400"/>
              <a:buFont typeface="Roboto"/>
              <a:buChar char="●"/>
              <a:defRPr/>
            </a:pPr>
            <a:r>
              <a:rPr lang="en-US" sz="1600" kern="0" dirty="0" smtClean="0">
                <a:solidFill>
                  <a:srgbClr val="363837"/>
                </a:solidFill>
                <a:latin typeface="Roboto"/>
                <a:ea typeface="Roboto"/>
                <a:cs typeface="Roboto"/>
                <a:sym typeface="Roboto"/>
              </a:rPr>
              <a:t>…</a:t>
            </a:r>
            <a:endParaRPr sz="1600" kern="0">
              <a:solidFill>
                <a:srgbClr val="363837"/>
              </a:solidFill>
              <a:latin typeface="Roboto"/>
              <a:ea typeface="Roboto"/>
              <a:cs typeface="Roboto"/>
              <a:sym typeface="Roboto"/>
            </a:endParaRPr>
          </a:p>
          <a:p>
            <a:pPr marL="584200" indent="-254000" fontAlgn="auto">
              <a:lnSpc>
                <a:spcPct val="115000"/>
              </a:lnSpc>
              <a:spcBef>
                <a:spcPts val="1000"/>
              </a:spcBef>
              <a:spcAft>
                <a:spcPts val="0"/>
              </a:spcAft>
              <a:buClr>
                <a:srgbClr val="363837"/>
              </a:buClr>
              <a:buSzPts val="1800"/>
              <a:buFont typeface="Roboto"/>
              <a:buAutoNum type="romanLcPeriod"/>
              <a:defRPr/>
            </a:pPr>
            <a:r>
              <a:rPr lang="en-CA" sz="1800" b="1" kern="0" dirty="0" smtClean="0">
                <a:solidFill>
                  <a:srgbClr val="363837"/>
                </a:solidFill>
                <a:latin typeface="Roboto"/>
                <a:ea typeface="Roboto"/>
                <a:cs typeface="Roboto"/>
                <a:sym typeface="Roboto"/>
              </a:rPr>
              <a:t>Career </a:t>
            </a:r>
            <a:r>
              <a:rPr lang="en-CA" sz="1800" b="1" kern="0" dirty="0">
                <a:solidFill>
                  <a:srgbClr val="363837"/>
                </a:solidFill>
                <a:latin typeface="Roboto"/>
                <a:ea typeface="Roboto"/>
                <a:cs typeface="Roboto"/>
                <a:sym typeface="Roboto"/>
              </a:rPr>
              <a:t>Development Services</a:t>
            </a:r>
            <a:endParaRPr sz="1800" b="1" kern="0">
              <a:solidFill>
                <a:srgbClr val="009DAC"/>
              </a:solidFill>
              <a:latin typeface="Roboto"/>
              <a:ea typeface="Roboto"/>
              <a:cs typeface="Roboto"/>
              <a:sym typeface="Roboto"/>
            </a:endParaRPr>
          </a:p>
        </p:txBody>
      </p:sp>
      <p:sp>
        <p:nvSpPr>
          <p:cNvPr id="19463" name="Google Shape;249;p34"/>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19464" name="Google Shape;250;p34"/>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sp>
        <p:nvSpPr>
          <p:cNvPr id="1946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Effect transition="in" filter="fade">
                                      <p:cBhvr>
                                        <p:cTn id="7" dur="1000"/>
                                        <p:tgtEl>
                                          <p:spTgt spid="2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xEl>
                                              <p:pRg st="1" end="1"/>
                                            </p:txEl>
                                          </p:spTgt>
                                        </p:tgtEl>
                                        <p:attrNameLst>
                                          <p:attrName>style.visibility</p:attrName>
                                        </p:attrNameLst>
                                      </p:cBhvr>
                                      <p:to>
                                        <p:strVal val="visible"/>
                                      </p:to>
                                    </p:set>
                                    <p:animEffect transition="in" filter="fade">
                                      <p:cBhvr>
                                        <p:cTn id="12" dur="1000"/>
                                        <p:tgtEl>
                                          <p:spTgt spid="2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Effect transition="in" filter="fade">
                                      <p:cBhvr>
                                        <p:cTn id="17" dur="1000"/>
                                        <p:tgtEl>
                                          <p:spTgt spid="2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7">
                                            <p:txEl>
                                              <p:pRg st="3" end="3"/>
                                            </p:txEl>
                                          </p:spTgt>
                                        </p:tgtEl>
                                        <p:attrNameLst>
                                          <p:attrName>style.visibility</p:attrName>
                                        </p:attrNameLst>
                                      </p:cBhvr>
                                      <p:to>
                                        <p:strVal val="visible"/>
                                      </p:to>
                                    </p:set>
                                    <p:animEffect transition="in" filter="fade">
                                      <p:cBhvr>
                                        <p:cTn id="22" dur="1000"/>
                                        <p:tgtEl>
                                          <p:spTgt spid="2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7">
                                            <p:txEl>
                                              <p:pRg st="4" end="4"/>
                                            </p:txEl>
                                          </p:spTgt>
                                        </p:tgtEl>
                                        <p:attrNameLst>
                                          <p:attrName>style.visibility</p:attrName>
                                        </p:attrNameLst>
                                      </p:cBhvr>
                                      <p:to>
                                        <p:strVal val="visible"/>
                                      </p:to>
                                    </p:set>
                                    <p:animEffect transition="in" filter="fade">
                                      <p:cBhvr>
                                        <p:cTn id="27" dur="1000"/>
                                        <p:tgtEl>
                                          <p:spTgt spid="2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7">
                                            <p:txEl>
                                              <p:pRg st="5" end="5"/>
                                            </p:txEl>
                                          </p:spTgt>
                                        </p:tgtEl>
                                        <p:attrNameLst>
                                          <p:attrName>style.visibility</p:attrName>
                                        </p:attrNameLst>
                                      </p:cBhvr>
                                      <p:to>
                                        <p:strVal val="visible"/>
                                      </p:to>
                                    </p:set>
                                    <p:animEffect transition="in" filter="fade">
                                      <p:cBhvr>
                                        <p:cTn id="32" dur="1000"/>
                                        <p:tgtEl>
                                          <p:spTgt spid="2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7">
                                            <p:txEl>
                                              <p:pRg st="6" end="6"/>
                                            </p:txEl>
                                          </p:spTgt>
                                        </p:tgtEl>
                                        <p:attrNameLst>
                                          <p:attrName>style.visibility</p:attrName>
                                        </p:attrNameLst>
                                      </p:cBhvr>
                                      <p:to>
                                        <p:strVal val="visible"/>
                                      </p:to>
                                    </p:set>
                                    <p:animEffect transition="in" filter="fade">
                                      <p:cBhvr>
                                        <p:cTn id="37" dur="1000"/>
                                        <p:tgtEl>
                                          <p:spTgt spid="2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7">
                                            <p:txEl>
                                              <p:pRg st="7" end="7"/>
                                            </p:txEl>
                                          </p:spTgt>
                                        </p:tgtEl>
                                        <p:attrNameLst>
                                          <p:attrName>style.visibility</p:attrName>
                                        </p:attrNameLst>
                                      </p:cBhvr>
                                      <p:to>
                                        <p:strVal val="visible"/>
                                      </p:to>
                                    </p:set>
                                    <p:animEffect transition="in" filter="fade">
                                      <p:cBhvr>
                                        <p:cTn id="42" dur="1000"/>
                                        <p:tgtEl>
                                          <p:spTgt spid="2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7">
                                            <p:txEl>
                                              <p:pRg st="8" end="8"/>
                                            </p:txEl>
                                          </p:spTgt>
                                        </p:tgtEl>
                                        <p:attrNameLst>
                                          <p:attrName>style.visibility</p:attrName>
                                        </p:attrNameLst>
                                      </p:cBhvr>
                                      <p:to>
                                        <p:strVal val="visible"/>
                                      </p:to>
                                    </p:set>
                                    <p:animEffect transition="in" filter="fade">
                                      <p:cBhvr>
                                        <p:cTn id="47" dur="1000"/>
                                        <p:tgtEl>
                                          <p:spTgt spid="2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601913" y="409575"/>
            <a:ext cx="3940175" cy="561975"/>
          </a:xfrm>
          <a:prstGeom prst="parallelogram">
            <a:avLst>
              <a:gd name="adj" fmla="val 25059"/>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2601913" y="409575"/>
            <a:ext cx="3940175"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Deep Learning</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150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151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151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151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151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1514" name="image2.png"/>
          <p:cNvPicPr>
            <a:picLocks/>
          </p:cNvPicPr>
          <p:nvPr/>
        </p:nvPicPr>
        <p:blipFill>
          <a:blip r:embed="rId4"/>
          <a:srcRect/>
          <a:stretch>
            <a:fillRect/>
          </a:stretch>
        </p:blipFill>
        <p:spPr bwMode="auto">
          <a:xfrm>
            <a:off x="4419600" y="1885950"/>
            <a:ext cx="4495800" cy="2743200"/>
          </a:xfrm>
          <a:prstGeom prst="rect">
            <a:avLst/>
          </a:prstGeom>
          <a:noFill/>
          <a:ln w="9525">
            <a:noFill/>
            <a:miter lim="800000"/>
            <a:headEnd/>
            <a:tailEnd/>
          </a:ln>
        </p:spPr>
      </p:pic>
      <p:sp>
        <p:nvSpPr>
          <p:cNvPr id="26" name="TextBox 25"/>
          <p:cNvSpPr txBox="1"/>
          <p:nvPr/>
        </p:nvSpPr>
        <p:spPr>
          <a:xfrm>
            <a:off x="533400" y="2190750"/>
            <a:ext cx="4800600" cy="2000250"/>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Example of DNN:</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a:t>
            </a:r>
            <a:r>
              <a:rPr lang="en-US" b="1" kern="0" dirty="0" err="1">
                <a:solidFill>
                  <a:srgbClr val="363837"/>
                </a:solidFill>
                <a:latin typeface="Roboto"/>
                <a:ea typeface="Roboto"/>
                <a:cs typeface="Roboto"/>
                <a:sym typeface="Roboto"/>
              </a:rPr>
              <a:t>Convulational</a:t>
            </a:r>
            <a:r>
              <a:rPr lang="en-US" b="1" kern="0" dirty="0">
                <a:solidFill>
                  <a:srgbClr val="363837"/>
                </a:solidFill>
                <a:latin typeface="Roboto"/>
                <a:ea typeface="Roboto"/>
                <a:cs typeface="Roboto"/>
                <a:sym typeface="Roboto"/>
              </a:rPr>
              <a:t> </a:t>
            </a:r>
            <a:r>
              <a:rPr lang="en-US" b="1" kern="0" dirty="0" err="1">
                <a:solidFill>
                  <a:srgbClr val="363837"/>
                </a:solidFill>
                <a:latin typeface="Roboto"/>
                <a:ea typeface="Roboto"/>
                <a:cs typeface="Roboto"/>
                <a:sym typeface="Roboto"/>
              </a:rPr>
              <a:t>Nural</a:t>
            </a:r>
            <a:r>
              <a:rPr lang="en-US" b="1" kern="0" dirty="0">
                <a:solidFill>
                  <a:srgbClr val="363837"/>
                </a:solidFill>
                <a:latin typeface="Roboto"/>
                <a:ea typeface="Roboto"/>
                <a:cs typeface="Roboto"/>
                <a:sym typeface="Roboto"/>
              </a:rPr>
              <a:t> Network</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Artificial Neural Network</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Forward propagation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Backward propagation</a:t>
            </a:r>
          </a:p>
        </p:txBody>
      </p:sp>
      <p:sp>
        <p:nvSpPr>
          <p:cNvPr id="21516" name="TextBox 26"/>
          <p:cNvSpPr txBox="1">
            <a:spLocks noChangeArrowheads="1"/>
          </p:cNvSpPr>
          <p:nvPr/>
        </p:nvSpPr>
        <p:spPr bwMode="auto">
          <a:xfrm>
            <a:off x="457200" y="1200150"/>
            <a:ext cx="8686800" cy="646113"/>
          </a:xfrm>
          <a:prstGeom prst="rect">
            <a:avLst/>
          </a:prstGeom>
          <a:noFill/>
          <a:ln w="9525">
            <a:noFill/>
            <a:miter lim="800000"/>
            <a:headEnd/>
            <a:tailEnd/>
          </a:ln>
        </p:spPr>
        <p:txBody>
          <a:bodyPr>
            <a:spAutoFit/>
          </a:bodyPr>
          <a:lstStyle/>
          <a:p>
            <a:pPr>
              <a:buClr>
                <a:srgbClr val="000000"/>
              </a:buClr>
              <a:buFont typeface="Arial" charset="0"/>
              <a:buNone/>
            </a:pPr>
            <a:r>
              <a:rPr lang="en-US" sz="1800" b="1">
                <a:solidFill>
                  <a:srgbClr val="363837"/>
                </a:solidFill>
                <a:latin typeface="Roboto" charset="0"/>
                <a:sym typeface="Roboto" charset="0"/>
              </a:rPr>
              <a:t>A neural network is composed of multiple layers of nodes that receive input from other layers and produce an output until a final result is reached</a:t>
            </a:r>
            <a:r>
              <a:rPr 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Field Programmable Gate Array (FPGA)</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253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253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253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253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253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 name="TextBox 25"/>
          <p:cNvSpPr txBox="1"/>
          <p:nvPr/>
        </p:nvSpPr>
        <p:spPr>
          <a:xfrm>
            <a:off x="533400" y="1200150"/>
            <a:ext cx="4191000" cy="3694113"/>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FPGA:</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Integrated Circuit</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Programmable or Reprogrammable</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It 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Configurable Logic Block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Interconnects Wires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I/O  </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600" b="1" kern="0" dirty="0">
                <a:solidFill>
                  <a:srgbClr val="363837"/>
                </a:solidFill>
                <a:latin typeface="Roboto"/>
                <a:ea typeface="Roboto"/>
                <a:cs typeface="Roboto"/>
                <a:sym typeface="Roboto"/>
              </a:rPr>
              <a:t>Used reasons: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Flexible</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Faster</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Parallel processing capabilities</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p:txBody>
      </p:sp>
      <p:pic>
        <p:nvPicPr>
          <p:cNvPr id="22539" name="Content Placeholder 3" descr="FPGA_Architeture.png"/>
          <p:cNvPicPr>
            <a:picLocks noChangeAspect="1"/>
          </p:cNvPicPr>
          <p:nvPr/>
        </p:nvPicPr>
        <p:blipFill>
          <a:blip r:embed="rId4"/>
          <a:srcRect/>
          <a:stretch>
            <a:fillRect/>
          </a:stretch>
        </p:blipFill>
        <p:spPr bwMode="auto">
          <a:xfrm>
            <a:off x="4948238" y="1428750"/>
            <a:ext cx="4195762" cy="3200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Reasons for FPGA in DL/DNN</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355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355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355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3560"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356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04800" y="1657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Design Benefits:</a:t>
            </a:r>
            <a:endParaRPr lang="en-US" b="0" smtClean="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Can be designed in a more efficient way</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Reconfigurable</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Power consumption</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Flexible </a:t>
            </a:r>
          </a:p>
        </p:txBody>
      </p:sp>
      <p:sp>
        <p:nvSpPr>
          <p:cNvPr id="15" name="Google Shape;317;p39"/>
          <p:cNvSpPr txBox="1">
            <a:spLocks noGrp="1"/>
          </p:cNvSpPr>
          <p:nvPr>
            <p:ph type="body" idx="1"/>
          </p:nvPr>
        </p:nvSpPr>
        <p:spPr bwMode="auto">
          <a:xfrm>
            <a:off x="304800" y="3508375"/>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Benefits Compare to GPU and CPU though they are faster in processing:</a:t>
            </a:r>
            <a:endParaRPr lang="en-US" b="0" smtClean="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Faster in processing</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Execute operation in few clock periods</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Low Power consumption</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Flexible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458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458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458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458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458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Design Benefits:</a:t>
            </a:r>
            <a:endParaRPr lang="en-US" smtClean="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Reconfigurable Cost</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Programming Difficulties</a:t>
            </a:r>
          </a:p>
        </p:txBody>
      </p:sp>
      <p:sp>
        <p:nvSpPr>
          <p:cNvPr id="2458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458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6" name="Picture 15" descr="download.jpeg"/>
          <p:cNvPicPr>
            <a:picLocks noChangeAspect="1"/>
          </p:cNvPicPr>
          <p:nvPr/>
        </p:nvPicPr>
        <p:blipFill>
          <a:blip r:embed="rId4"/>
          <a:srcRect/>
          <a:stretch>
            <a:fillRect/>
          </a:stretch>
        </p:blipFill>
        <p:spPr bwMode="auto">
          <a:xfrm>
            <a:off x="5867400" y="1581150"/>
            <a:ext cx="2143125" cy="2143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a:solidFill>
                  <a:srgbClr val="363837"/>
                </a:solidFill>
              </a:rPr>
              <a:t>Hardware Architectures!!</a:t>
            </a:r>
            <a:endParaRPr lang="en-US" sz="3300" b="1" i="1">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500"/>
                                        <p:tgtEl>
                                          <p:spTgt spid="270"/>
                                        </p:tgtEl>
                                      </p:cBhvr>
                                    </p:animEffect>
                                  </p:childTnLst>
                                </p:cTn>
                              </p:par>
                              <p:par>
                                <p:cTn id="8" presetID="23" presetClass="entr" presetSubtype="16" fill="hold" nodeType="withEffect">
                                  <p:stCondLst>
                                    <p:cond delay="0"/>
                                  </p:stCondLst>
                                  <p:childTnLst>
                                    <p:set>
                                      <p:cBhvr>
                                        <p:cTn id="9" dur="1" fill="hold">
                                          <p:stCondLst>
                                            <p:cond delay="0"/>
                                          </p:stCondLst>
                                        </p:cTn>
                                        <p:tgtEl>
                                          <p:spTgt spid="270"/>
                                        </p:tgtEl>
                                        <p:attrNameLst>
                                          <p:attrName>style.visibility</p:attrName>
                                        </p:attrNameLst>
                                      </p:cBhvr>
                                      <p:to>
                                        <p:strVal val="visible"/>
                                      </p:to>
                                    </p:set>
                                    <p:anim calcmode="lin" valueType="num">
                                      <p:cBhvr additive="base">
                                        <p:cTn id="10" dur="2000"/>
                                        <p:tgtEl>
                                          <p:spTgt spid="270"/>
                                        </p:tgtEl>
                                        <p:attrNameLst>
                                          <p:attrName>ppt_w</p:attrName>
                                        </p:attrNameLst>
                                      </p:cBhvr>
                                      <p:tavLst>
                                        <p:tav tm="0">
                                          <p:val>
                                            <p:strVal val="0"/>
                                          </p:val>
                                        </p:tav>
                                        <p:tav tm="100000">
                                          <p:val>
                                            <p:strVal val="#ppt_w"/>
                                          </p:val>
                                        </p:tav>
                                      </p:tavLst>
                                    </p:anim>
                                    <p:anim calcmode="lin" valueType="num">
                                      <p:cBhvr additive="base">
                                        <p:cTn id="11" dur="2000"/>
                                        <p:tgtEl>
                                          <p:spTgt spid="27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smtClean="0">
                <a:latin typeface="Roboto" charset="0"/>
                <a:cs typeface="Arial" charset="0"/>
                <a:sym typeface="Roboto" charset="0"/>
              </a:rPr>
              <a:t> </a:t>
            </a:r>
            <a:r>
              <a:rPr lang="en-CA" sz="1600" smtClean="0">
                <a:solidFill>
                  <a:schemeClr val="bg1"/>
                </a:solidFill>
                <a:latin typeface="Roboto" charset="0"/>
                <a:cs typeface="Arial" charset="0"/>
                <a:sym typeface="Roboto" charset="0"/>
              </a:rPr>
              <a:t>- </a:t>
            </a:r>
            <a:r>
              <a:rPr lang="en-CA" sz="1600" b="0" smtClean="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smtClean="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4"/>
          <a:srcRect/>
          <a:stretch>
            <a:fillRect/>
          </a:stretch>
        </p:blipFill>
        <p:spPr bwMode="auto">
          <a:xfrm>
            <a:off x="3733800" y="2495550"/>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Equations it try to solve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Pre-trained weights from training are binarized and Stored in BRAM</a:t>
            </a:r>
            <a:endParaRPr lang="en-CA" sz="1900" smtClean="0">
              <a:latin typeface="Roboto" charset="0"/>
              <a:cs typeface="Arial" charset="0"/>
              <a:sym typeface="Roboto" charset="0"/>
            </a:endParaRPr>
          </a:p>
        </p:txBody>
      </p:sp>
      <p:sp>
        <p:nvSpPr>
          <p:cNvPr id="24" name="TextBox 23"/>
          <p:cNvSpPr txBox="1">
            <a:spLocks noChangeArrowheads="1"/>
          </p:cNvSpPr>
          <p:nvPr/>
        </p:nvSpPr>
        <p:spPr bwMode="auto">
          <a:xfrm>
            <a:off x="1066800" y="3714750"/>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a:latin typeface="Roboto" charset="0"/>
              </a:rPr>
              <a:t>Figure : First Hidden layer</a:t>
            </a:r>
            <a:endParaRPr lang="en-US" sz="800">
              <a:latin typeface="Roboto" charset="0"/>
            </a:endParaRPr>
          </a:p>
          <a:p>
            <a:pPr>
              <a:buClr>
                <a:srgbClr val="000000"/>
              </a:buClr>
              <a:buFont typeface="Arial" charset="0"/>
              <a:buNone/>
            </a:pPr>
            <a:endParaRPr lang="en-US"/>
          </a:p>
        </p:txBody>
      </p:sp>
      <p:pic>
        <p:nvPicPr>
          <p:cNvPr id="48132" name="Picture 4"/>
          <p:cNvPicPr>
            <a:picLocks noChangeAspect="1" noChangeArrowheads="1"/>
          </p:cNvPicPr>
          <p:nvPr/>
        </p:nvPicPr>
        <p:blipFill>
          <a:blip r:embed="rId4"/>
          <a:srcRect/>
          <a:stretch>
            <a:fillRect/>
          </a:stretch>
        </p:blipFill>
        <p:spPr bwMode="auto">
          <a:xfrm>
            <a:off x="4038600" y="3333750"/>
            <a:ext cx="4502150" cy="1166813"/>
          </a:xfrm>
          <a:prstGeom prst="rect">
            <a:avLst/>
          </a:prstGeom>
          <a:noFill/>
          <a:ln w="9525">
            <a:noFill/>
            <a:miter lim="800000"/>
            <a:headEnd/>
            <a:tailEnd/>
          </a:ln>
        </p:spPr>
      </p:pic>
      <p:pic>
        <p:nvPicPr>
          <p:cNvPr id="48134" name="Picture 6"/>
          <p:cNvPicPr>
            <a:picLocks noChangeAspect="1" noChangeArrowheads="1"/>
          </p:cNvPicPr>
          <p:nvPr/>
        </p:nvPicPr>
        <p:blipFill>
          <a:blip r:embed="rId5"/>
          <a:srcRect/>
          <a:stretch>
            <a:fillRect/>
          </a:stretch>
        </p:blipFill>
        <p:spPr bwMode="auto">
          <a:xfrm>
            <a:off x="609600" y="1962150"/>
            <a:ext cx="3886200" cy="1765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13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8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836</TotalTime>
  <Words>974</Words>
  <PresentationFormat>On-screen Show (16:9)</PresentationFormat>
  <Paragraphs>156</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Roboto Medium</vt:lpstr>
      <vt:lpstr>Calibri</vt:lpstr>
      <vt:lpstr>Roboto</vt:lpstr>
      <vt:lpstr>Grey Corporate 2012</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Sonia</dc:creator>
  <cp:lastModifiedBy>Sonia</cp:lastModifiedBy>
  <cp:revision>42</cp:revision>
  <dcterms:modified xsi:type="dcterms:W3CDTF">2023-11-21T04:14:10Z</dcterms:modified>
</cp:coreProperties>
</file>